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1" d="100"/>
          <a:sy n="81" d="100"/>
        </p:scale>
        <p:origin x="-276"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it-IT" dirty="0"/>
              <a:t>Fare clic per modificare lo stile del titolo dello schema</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dirty="0"/>
              <a:t>Fare clic per modificare lo stile del sottotitolo dello schema</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2/5/2020</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it-IT" dirty="0"/>
              <a:t>Fare clic per modificare lo stile del titolo dello schema</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it-IT" dirty="0"/>
              <a:t>Fare clic sull'icona per inserire un'immagine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dirty="0"/>
              <a:t>Fare clic per modificare gli stili del testo dello schema</a:t>
            </a:r>
          </a:p>
        </p:txBody>
      </p:sp>
      <p:sp>
        <p:nvSpPr>
          <p:cNvPr id="5" name="Date Placeholder 4"/>
          <p:cNvSpPr>
            <a:spLocks noGrp="1"/>
          </p:cNvSpPr>
          <p:nvPr>
            <p:ph type="dt" sz="half" idx="10"/>
          </p:nvPr>
        </p:nvSpPr>
        <p:spPr/>
        <p:txBody>
          <a:bodyPr/>
          <a:lstStyle/>
          <a:p>
            <a:fld id="{48A87A34-81AB-432B-8DAE-1953F412C126}" type="datetimeFigureOut">
              <a:rPr lang="en-US" dirty="0"/>
              <a:t>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it-IT" dirty="0"/>
              <a:t>Fare clic per modificare lo stile del titolo dello schema</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dirty="0"/>
              <a:t>Fare clic per modificare gli stili del testo dello schema</a:t>
            </a:r>
          </a:p>
        </p:txBody>
      </p:sp>
      <p:sp>
        <p:nvSpPr>
          <p:cNvPr id="5" name="Date Placeholder 4"/>
          <p:cNvSpPr>
            <a:spLocks noGrp="1"/>
          </p:cNvSpPr>
          <p:nvPr>
            <p:ph type="dt" sz="half" idx="10"/>
          </p:nvPr>
        </p:nvSpPr>
        <p:spPr/>
        <p:txBody>
          <a:bodyPr/>
          <a:lstStyle/>
          <a:p>
            <a:fld id="{48A87A34-81AB-432B-8DAE-1953F412C126}" type="datetimeFigureOut">
              <a:rPr lang="en-US" dirty="0"/>
              <a:t>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it-IT" dirty="0"/>
              <a:t>Fare clic per modificare lo stile del titolo dello schema</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dirty="0"/>
              <a:t>Fare clic per modificare gli stili del testo dello schema</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dirty="0"/>
              <a:t>Fare clic per modificare gli stili del testo dello schema</a:t>
            </a:r>
          </a:p>
        </p:txBody>
      </p:sp>
      <p:sp>
        <p:nvSpPr>
          <p:cNvPr id="5" name="Date Placeholder 4"/>
          <p:cNvSpPr>
            <a:spLocks noGrp="1"/>
          </p:cNvSpPr>
          <p:nvPr>
            <p:ph type="dt" sz="half" idx="10"/>
          </p:nvPr>
        </p:nvSpPr>
        <p:spPr/>
        <p:txBody>
          <a:bodyPr/>
          <a:lstStyle/>
          <a:p>
            <a:fld id="{48A87A34-81AB-432B-8DAE-1953F412C126}" type="datetimeFigureOut">
              <a:rPr lang="en-US" dirty="0"/>
              <a:t>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it-IT" dirty="0"/>
              <a:t>Fare clic per modificare lo stile del titolo dello schema</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dirty="0"/>
              <a:t>Fare clic per modificare gli stili del testo dello schema</a:t>
            </a:r>
          </a:p>
        </p:txBody>
      </p:sp>
      <p:sp>
        <p:nvSpPr>
          <p:cNvPr id="5" name="Date Placeholder 4"/>
          <p:cNvSpPr>
            <a:spLocks noGrp="1"/>
          </p:cNvSpPr>
          <p:nvPr>
            <p:ph type="dt" sz="half" idx="10"/>
          </p:nvPr>
        </p:nvSpPr>
        <p:spPr/>
        <p:txBody>
          <a:bodyPr/>
          <a:lstStyle/>
          <a:p>
            <a:fld id="{48A87A34-81AB-432B-8DAE-1953F412C126}" type="datetimeFigureOut">
              <a:rPr lang="en-US" dirty="0"/>
              <a:t>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it-IT" dirty="0"/>
              <a:t>Fare clic per modificare lo stile del titolo dello schema</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dirty="0"/>
              <a:t>Fare clic per modificare gli stili del testo dello schema</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dirty="0"/>
              <a:t>Fare clic per modificare gli stili del testo dello schema</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dirty="0"/>
              <a:t>Fare clic per modificare gli stili del testo dello schema</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dirty="0"/>
              <a:t>Fare clic per modificare gli stili del testo dello schema</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dirty="0"/>
              <a:t>Fare clic per modificare gli stili del testo dello schema</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dirty="0"/>
              <a:t>Fare clic per modificare gli stili del testo dello schema</a:t>
            </a:r>
          </a:p>
        </p:txBody>
      </p:sp>
      <p:sp>
        <p:nvSpPr>
          <p:cNvPr id="3" name="Date Placeholder 2"/>
          <p:cNvSpPr>
            <a:spLocks noGrp="1"/>
          </p:cNvSpPr>
          <p:nvPr>
            <p:ph type="dt" sz="half" idx="10"/>
          </p:nvPr>
        </p:nvSpPr>
        <p:spPr/>
        <p:txBody>
          <a:bodyPr/>
          <a:lstStyle/>
          <a:p>
            <a:fld id="{48A87A34-81AB-432B-8DAE-1953F412C126}" type="datetimeFigureOut">
              <a:rPr lang="en-US" dirty="0"/>
              <a:t>2/5/2020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 immagine">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it-IT" dirty="0"/>
              <a:t>Fare clic per modificare lo stile del titolo dello schema</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dirty="0"/>
              <a:t>Fare clic per modificare gli stili del testo dello schema</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it-IT" dirty="0"/>
              <a:t>Fare clic sull'icona per inserire un'immagine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dirty="0"/>
              <a:t>Fare clic per modificare gli stili del testo dello schema</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dirty="0"/>
              <a:t>Fare clic per modificare gli stili del testo dello schema</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it-IT" dirty="0"/>
              <a:t>Fare clic sull'icona per inserire un'immagine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dirty="0"/>
              <a:t>Fare clic per modificare gli stili del testo dello schema</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dirty="0"/>
              <a:t>Fare clic per modificare gli stili del testo dello schema</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it-IT" dirty="0"/>
              <a:t>Fare clic sull'icona per inserire un'immagine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dirty="0"/>
              <a:t>Fare clic per modificare gli stili del testo dello schema</a:t>
            </a:r>
          </a:p>
        </p:txBody>
      </p:sp>
      <p:sp>
        <p:nvSpPr>
          <p:cNvPr id="3" name="Date Placeholder 2"/>
          <p:cNvSpPr>
            <a:spLocks noGrp="1"/>
          </p:cNvSpPr>
          <p:nvPr>
            <p:ph type="dt" sz="half" idx="10"/>
          </p:nvPr>
        </p:nvSpPr>
        <p:spPr/>
        <p:txBody>
          <a:bodyPr/>
          <a:lstStyle/>
          <a:p>
            <a:fld id="{48A87A34-81AB-432B-8DAE-1953F412C126}" type="datetimeFigureOut">
              <a:rPr lang="en-US" dirty="0"/>
              <a:t>2/5/2020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nchor="t"/>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it-IT" dirty="0"/>
              <a:t>Fare clic per modificare lo stile del titolo dello schema</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it-IT" dirty="0"/>
              <a:t>Fare clic per modificare lo stile del titolo dello schema</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dirty="0"/>
              <a:t>Fare clic per modificare gli stili del testo dello schema</a:t>
            </a:r>
          </a:p>
        </p:txBody>
      </p:sp>
      <p:sp>
        <p:nvSpPr>
          <p:cNvPr id="4" name="Date Placeholder 3"/>
          <p:cNvSpPr>
            <a:spLocks noGrp="1"/>
          </p:cNvSpPr>
          <p:nvPr>
            <p:ph type="dt" sz="half" idx="10"/>
          </p:nvPr>
        </p:nvSpPr>
        <p:spPr/>
        <p:txBody>
          <a:bodyPr/>
          <a:lstStyle/>
          <a:p>
            <a:fld id="{48A87A34-81AB-432B-8DAE-1953F412C126}" type="datetimeFigureOut">
              <a:rPr lang="en-US" dirty="0"/>
              <a:t>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a:t>Fare clic per modificare lo stile del titolo dello schema</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it-IT" dirty="0"/>
              <a:t>Fare clic per modificare lo stile del titolo dello schema</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dirty="0"/>
              <a:t>Fare clic per modificare gli stili del testo dello schema</a:t>
            </a:r>
          </a:p>
        </p:txBody>
      </p:sp>
      <p:sp>
        <p:nvSpPr>
          <p:cNvPr id="4" name="Content Placeholder 3"/>
          <p:cNvSpPr>
            <a:spLocks noGrp="1"/>
          </p:cNvSpPr>
          <p:nvPr>
            <p:ph sz="half" idx="2"/>
          </p:nvPr>
        </p:nvSpPr>
        <p:spPr>
          <a:xfrm>
            <a:off x="1141410" y="3073397"/>
            <a:ext cx="4878391" cy="2717801"/>
          </a:xfrm>
        </p:spPr>
        <p:txBody>
          <a:body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dirty="0"/>
              <a:t>Fare clic per modificare gli stili del testo dello schema</a:t>
            </a:r>
          </a:p>
        </p:txBody>
      </p:sp>
      <p:sp>
        <p:nvSpPr>
          <p:cNvPr id="6" name="Content Placeholder 5"/>
          <p:cNvSpPr>
            <a:spLocks noGrp="1"/>
          </p:cNvSpPr>
          <p:nvPr>
            <p:ph sz="quarter" idx="4"/>
          </p:nvPr>
        </p:nvSpPr>
        <p:spPr>
          <a:xfrm>
            <a:off x="6172200" y="3073397"/>
            <a:ext cx="4875210" cy="2717801"/>
          </a:xfrm>
        </p:spPr>
        <p:txBody>
          <a:body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2/5/2020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a:t>Fare clic per modificare lo stile del titolo dello schema</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2/5/2020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2/5/2020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it-IT" dirty="0"/>
              <a:t>Fare clic per modificare lo stile del titolo dello schema</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dirty="0"/>
              <a:t>Fare clic per modificare gli stili del testo dello schema</a:t>
            </a:r>
          </a:p>
        </p:txBody>
      </p:sp>
      <p:sp>
        <p:nvSpPr>
          <p:cNvPr id="5" name="Date Placeholder 4"/>
          <p:cNvSpPr>
            <a:spLocks noGrp="1"/>
          </p:cNvSpPr>
          <p:nvPr>
            <p:ph type="dt" sz="half" idx="10"/>
          </p:nvPr>
        </p:nvSpPr>
        <p:spPr/>
        <p:txBody>
          <a:bodyPr/>
          <a:lstStyle/>
          <a:p>
            <a:fld id="{48A87A34-81AB-432B-8DAE-1953F412C126}" type="datetimeFigureOut">
              <a:rPr lang="en-US" dirty="0"/>
              <a:t>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it-IT" dirty="0"/>
              <a:t>Fare clic per modificare lo stile del titolo dello schema</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dirty="0"/>
              <a:t>Fare clic sull'icona per inserire un'immagine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dirty="0"/>
              <a:t>Fare clic per modificare gli stili del testo dello schema</a:t>
            </a:r>
          </a:p>
        </p:txBody>
      </p:sp>
      <p:sp>
        <p:nvSpPr>
          <p:cNvPr id="5" name="Date Placeholder 4"/>
          <p:cNvSpPr>
            <a:spLocks noGrp="1"/>
          </p:cNvSpPr>
          <p:nvPr>
            <p:ph type="dt" sz="half" idx="10"/>
          </p:nvPr>
        </p:nvSpPr>
        <p:spPr/>
        <p:txBody>
          <a:bodyPr/>
          <a:lstStyle/>
          <a:p>
            <a:fld id="{48A87A34-81AB-432B-8DAE-1953F412C126}" type="datetimeFigureOut">
              <a:rPr lang="en-US" dirty="0"/>
              <a:t>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2/5/2020</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‹N›</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hyperlink" Target="http://terzocircolodonmilanimodugno.blogspot.com/2019/05/coding-unplugged.html" TargetMode="External"/><Relationship Id="rId3" Type="http://schemas.openxmlformats.org/officeDocument/2006/relationships/hyperlink" Target="https://programmailfuturo.it/media/docs/Lezione-16-Programmazione-a-staffetta.pdf" TargetMode="External"/><Relationship Id="rId7" Type="http://schemas.openxmlformats.org/officeDocument/2006/relationships/hyperlink" Target="http://terzocircolodonmilanimodugno.blogspot.com/2019/01/" TargetMode="External"/><Relationship Id="rId2" Type="http://schemas.openxmlformats.org/officeDocument/2006/relationships/hyperlink" Target="http://terzocircolodonmilanimodugno.blogspot.com/2019/02/impariamo-fare-debugging.html" TargetMode="External"/><Relationship Id="rId1" Type="http://schemas.openxmlformats.org/officeDocument/2006/relationships/slideLayout" Target="../slideLayouts/slideLayout2.xml"/><Relationship Id="rId6" Type="http://schemas.openxmlformats.org/officeDocument/2006/relationships/hyperlink" Target="http://terzocircolodonmilanimodugno.blogspot.com/2019/04/coding-al-plesso-gandhi.html" TargetMode="External"/><Relationship Id="rId5" Type="http://schemas.openxmlformats.org/officeDocument/2006/relationships/hyperlink" Target="https://www.maestramarta.it/coding-parliamo-pixel/" TargetMode="External"/><Relationship Id="rId4" Type="http://schemas.openxmlformats.org/officeDocument/2006/relationships/hyperlink" Target="https://studio.code.org/s/coursed-2018/stage/3/puzzle/1"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www.raiscuola.rai.it/cerca.aspx?s=cody%20GAMES" TargetMode="External"/><Relationship Id="rId2" Type="http://schemas.openxmlformats.org/officeDocument/2006/relationships/hyperlink" Target="http://codemooc.org/codyroby/" TargetMode="Externa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jpg"/><Relationship Id="rId4" Type="http://schemas.openxmlformats.org/officeDocument/2006/relationships/hyperlink" Target="http://terzocircolodonmilanimodugno.blogspot.com/2019/05/" TargetMode="External"/></Relationships>
</file>

<file path=ppt/slides/_rels/slide12.xml.rels><?xml version="1.0" encoding="UTF-8" standalone="yes"?>
<Relationships xmlns="http://schemas.openxmlformats.org/package/2006/relationships"><Relationship Id="rId2" Type="http://schemas.openxmlformats.org/officeDocument/2006/relationships/hyperlink" Target="https://programmailfuturo.it/media/docs/Lezione-08-Funzioni.pdf"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raiscuola.rai.it/articoli-coding/coding-studenti-sealtrimenti/36250/default.aspx" TargetMode="External"/><Relationship Id="rId2" Type="http://schemas.openxmlformats.org/officeDocument/2006/relationships/hyperlink" Target="https://programmailfuturo.it/media/docs/Lezione-10-Istruzioni-condizionali.pdf" TargetMode="External"/><Relationship Id="rId1" Type="http://schemas.openxmlformats.org/officeDocument/2006/relationships/slideLayout" Target="../slideLayouts/slideLayout2.xml"/><Relationship Id="rId6" Type="http://schemas.openxmlformats.org/officeDocument/2006/relationships/image" Target="../media/image14.jpg"/><Relationship Id="rId5" Type="http://schemas.openxmlformats.org/officeDocument/2006/relationships/hyperlink" Target="https://classeacolori.blogspot.com/2019/10/codeweek-2019.html" TargetMode="External"/><Relationship Id="rId4" Type="http://schemas.openxmlformats.org/officeDocument/2006/relationships/hyperlink" Target="http://terzocircolodonmilanimodugno.blogspot.com/2019/12/la-scrittura-nascosta-il-cifrario.html"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codemooc.org/codyroby/gigante/" TargetMode="External"/><Relationship Id="rId2" Type="http://schemas.openxmlformats.org/officeDocument/2006/relationships/hyperlink" Target="https://programmailfuturo.it/come/primaria/lezioni-tradizionali/introduzione" TargetMode="Externa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hyperlink" Target="http://www.raiscuola.rai.it/articoli-coding/coding-studenti-introduzione/36238/default.aspx"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terzocircolodonmilanimodugno.blogspot.com/2019/04/pixel-art-di-primavera.html" TargetMode="External"/><Relationship Id="rId3" Type="http://schemas.openxmlformats.org/officeDocument/2006/relationships/hyperlink" Target="http://terzocircolodonmilanimodugno.blogspot.com/2019/06/cody-game-il-serpente.html" TargetMode="External"/><Relationship Id="rId7" Type="http://schemas.openxmlformats.org/officeDocument/2006/relationships/hyperlink" Target="http://terzocircolodonmilanimodugno.blogspot.com/2019/02/programmazione-su-carta-quadretti.html" TargetMode="External"/><Relationship Id="rId2" Type="http://schemas.openxmlformats.org/officeDocument/2006/relationships/hyperlink" Target="http://www.iccavalieri.gov.it/wp-content/uploads/2017/05/CodyRoby-regole-per-il-duello-1.2.pdf" TargetMode="External"/><Relationship Id="rId1" Type="http://schemas.openxmlformats.org/officeDocument/2006/relationships/slideLayout" Target="../slideLayouts/slideLayout2.xml"/><Relationship Id="rId6" Type="http://schemas.openxmlformats.org/officeDocument/2006/relationships/hyperlink" Target="https://programmailfuturo.it/media/docs/Lezione-04-Programmazione-su-carta-a-quadretti-v2016.pdf" TargetMode="External"/><Relationship Id="rId5" Type="http://schemas.openxmlformats.org/officeDocument/2006/relationships/hyperlink" Target="http://www.raiscuola.rai.it/programma-unita/cody-games-il-duello-puntata-1/294/39657/default.aspx" TargetMode="External"/><Relationship Id="rId4" Type="http://schemas.openxmlformats.org/officeDocument/2006/relationships/hyperlink" Target="http://www.raiscuola.rai.it/programma-unita/cody-games-il-serpente-puntata-7/294/39663/default.aspx" TargetMode="External"/><Relationship Id="rId9" Type="http://schemas.openxmlformats.org/officeDocument/2006/relationships/image" Target="../media/image9.jpg"/></Relationships>
</file>

<file path=ppt/slides/_rels/slide8.xml.rels><?xml version="1.0" encoding="UTF-8" standalone="yes"?>
<Relationships xmlns="http://schemas.openxmlformats.org/package/2006/relationships"><Relationship Id="rId8" Type="http://schemas.openxmlformats.org/officeDocument/2006/relationships/hyperlink" Target="https://didatticamatematicaprimaria.blogspot.com/2011/05/avvio-allalgoritmo-classe-seconda.html" TargetMode="External"/><Relationship Id="rId3" Type="http://schemas.openxmlformats.org/officeDocument/2006/relationships/hyperlink" Target="http://terzocircolodonmilanimodugno.blogspot.com/2019/01/percorsi-di-robotica-educativa_25.html" TargetMode="External"/><Relationship Id="rId7" Type="http://schemas.openxmlformats.org/officeDocument/2006/relationships/hyperlink" Target="https://www.paidea.it/cera-una-volta-il-coding-unplugged/" TargetMode="External"/><Relationship Id="rId2" Type="http://schemas.openxmlformats.org/officeDocument/2006/relationships/hyperlink" Target="http://terzocircolodonmilanimodugno.blogspot.com/2019/03/blue-bot-in-prima.html" TargetMode="External"/><Relationship Id="rId1" Type="http://schemas.openxmlformats.org/officeDocument/2006/relationships/slideLayout" Target="../slideLayouts/slideLayout2.xml"/><Relationship Id="rId6" Type="http://schemas.openxmlformats.org/officeDocument/2006/relationships/hyperlink" Target="http://terzocircolodonmilanimodugno.blogspot.com/2019/04/coding-al-plesso-gandhi.html" TargetMode="External"/><Relationship Id="rId5" Type="http://schemas.openxmlformats.org/officeDocument/2006/relationships/hyperlink" Target="http://terzocircolodonmilanimodugno.blogspot.com/2019/02/blue-bot-e-la-linea-dei-numeri.html" TargetMode="External"/><Relationship Id="rId4" Type="http://schemas.openxmlformats.org/officeDocument/2006/relationships/hyperlink" Target="http://www.raiscuola.rai.it/articoli-coding/coding-studenti-ripetizione/36244/default.aspx" TargetMode="External"/><Relationship Id="rId9" Type="http://schemas.openxmlformats.org/officeDocument/2006/relationships/image" Target="../media/image10.jpg"/></Relationships>
</file>

<file path=ppt/slides/_rels/slide9.xml.rels><?xml version="1.0" encoding="UTF-8" standalone="yes"?>
<Relationships xmlns="http://schemas.openxmlformats.org/package/2006/relationships"><Relationship Id="rId8" Type="http://schemas.openxmlformats.org/officeDocument/2006/relationships/hyperlink" Target="http://terzocircolodonmilanimodugno.blogspot.com/2019/05/coding-unplugged.html" TargetMode="External"/><Relationship Id="rId3" Type="http://schemas.openxmlformats.org/officeDocument/2006/relationships/hyperlink" Target="https://programmailfuturo.it/come/primaria/lezioni-tradizionali/introduzione" TargetMode="External"/><Relationship Id="rId7" Type="http://schemas.openxmlformats.org/officeDocument/2006/relationships/hyperlink" Target="http://www.raiscuola.rai.it/articoli-coding/coding-studenti-ripetizione/36244/default.aspx" TargetMode="External"/><Relationship Id="rId2" Type="http://schemas.openxmlformats.org/officeDocument/2006/relationships/hyperlink" Target="https://www.maestramarta.it/coding-classe-5a-primo-approccio/" TargetMode="External"/><Relationship Id="rId1" Type="http://schemas.openxmlformats.org/officeDocument/2006/relationships/slideLayout" Target="../slideLayouts/slideLayout2.xml"/><Relationship Id="rId6" Type="http://schemas.openxmlformats.org/officeDocument/2006/relationships/hyperlink" Target="http://www.raiscuola.rai.it/programma-coding/#Studenti" TargetMode="External"/><Relationship Id="rId5" Type="http://schemas.openxmlformats.org/officeDocument/2006/relationships/hyperlink" Target="http://terzocircolodonmilanimodugno.blogspot.com/2019/02/programmazione-su-carta-quadretti.html" TargetMode="External"/><Relationship Id="rId10" Type="http://schemas.openxmlformats.org/officeDocument/2006/relationships/image" Target="../media/image11.jpg"/><Relationship Id="rId4" Type="http://schemas.openxmlformats.org/officeDocument/2006/relationships/hyperlink" Target="https://programmailfuturo.it/media/docs/Lezione-04-Programmazione-su-carta-a-quadretti-v2016.pdf" TargetMode="External"/><Relationship Id="rId9" Type="http://schemas.openxmlformats.org/officeDocument/2006/relationships/hyperlink" Target="http://terzocircolodonmilanimodugno.blogspot.com/2019/04/"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FD62FEDB-2428-B442-A14A-A22DD697D48E}"/>
              </a:ext>
            </a:extLst>
          </p:cNvPr>
          <p:cNvSpPr>
            <a:spLocks noGrp="1"/>
          </p:cNvSpPr>
          <p:nvPr>
            <p:ph type="ctrTitle"/>
          </p:nvPr>
        </p:nvSpPr>
        <p:spPr/>
        <p:txBody>
          <a:bodyPr/>
          <a:lstStyle/>
          <a:p>
            <a:r>
              <a:rPr lang="it-IT"/>
              <a:t>          CODING UNPLUGGED</a:t>
            </a:r>
          </a:p>
        </p:txBody>
      </p:sp>
      <p:sp>
        <p:nvSpPr>
          <p:cNvPr id="3" name="Sottotitolo 2">
            <a:extLst>
              <a:ext uri="{FF2B5EF4-FFF2-40B4-BE49-F238E27FC236}">
                <a16:creationId xmlns="" xmlns:a16="http://schemas.microsoft.com/office/drawing/2014/main" id="{6E700C99-7C09-D04B-9366-9D0C76B54ED6}"/>
              </a:ext>
            </a:extLst>
          </p:cNvPr>
          <p:cNvSpPr>
            <a:spLocks noGrp="1"/>
          </p:cNvSpPr>
          <p:nvPr>
            <p:ph type="subTitle" idx="1"/>
          </p:nvPr>
        </p:nvSpPr>
        <p:spPr/>
        <p:txBody>
          <a:bodyPr/>
          <a:lstStyle/>
          <a:p>
            <a:r>
              <a:rPr lang="it-IT" sz="1800" b="1" i="0" u="none" strike="noStrike">
                <a:solidFill>
                  <a:schemeClr val="tx1"/>
                </a:solidFill>
                <a:effectLst/>
                <a:latin typeface="Times New Roman" panose="02000000000000000000" pitchFamily="2" charset="0"/>
              </a:rPr>
              <a:t>                  programmare per gioco, apprendere per problemi</a:t>
            </a:r>
          </a:p>
          <a:p>
            <a:endParaRPr lang="it-IT" sz="1800" b="1" i="0" u="none" strike="noStrike">
              <a:solidFill>
                <a:schemeClr val="tx1"/>
              </a:solidFill>
              <a:effectLst/>
              <a:latin typeface="Times New Roman" panose="02000000000000000000" pitchFamily="2" charset="0"/>
            </a:endParaRPr>
          </a:p>
          <a:p>
            <a:r>
              <a:rPr lang="it-IT" sz="1400" b="0" i="0" u="none" strike="noStrike">
                <a:solidFill>
                  <a:schemeClr val="tx1"/>
                </a:solidFill>
                <a:effectLst/>
                <a:latin typeface="Times New Roman" panose="02020603050405020304" pitchFamily="18" charset="0"/>
              </a:rPr>
              <a:t>                                       PIANO DI ATTIVITA’ PER LE CLASSI E SEZIONI DEL CIRCOLO</a:t>
            </a:r>
            <a:endParaRPr lang="it-IT" sz="1400">
              <a:solidFill>
                <a:schemeClr val="tx1"/>
              </a:solidFill>
              <a:effectLst/>
            </a:endParaRPr>
          </a:p>
          <a:p>
            <a:endParaRPr lang="it-IT">
              <a:solidFill>
                <a:schemeClr val="tx1"/>
              </a:solidFill>
            </a:endParaRPr>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8400" y="811768"/>
            <a:ext cx="1857375" cy="1865856"/>
          </a:xfrm>
          <a:prstGeom prst="rect">
            <a:avLst/>
          </a:prstGeom>
        </p:spPr>
      </p:pic>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05975" y="4762500"/>
            <a:ext cx="1447800" cy="1447800"/>
          </a:xfrm>
          <a:prstGeom prst="rect">
            <a:avLst/>
          </a:prstGeom>
        </p:spPr>
      </p:pic>
      <p:pic>
        <p:nvPicPr>
          <p:cNvPr id="6" name="Immagin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86100" y="5486400"/>
            <a:ext cx="2082800" cy="1171575"/>
          </a:xfrm>
          <a:prstGeom prst="rect">
            <a:avLst/>
          </a:prstGeom>
        </p:spPr>
      </p:pic>
      <p:pic>
        <p:nvPicPr>
          <p:cNvPr id="7" name="Immagin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39554" y="1132348"/>
            <a:ext cx="2449390" cy="1224695"/>
          </a:xfrm>
          <a:prstGeom prst="rect">
            <a:avLst/>
          </a:prstGeom>
        </p:spPr>
      </p:pic>
    </p:spTree>
    <p:extLst>
      <p:ext uri="{BB962C8B-B14F-4D97-AF65-F5344CB8AC3E}">
        <p14:creationId xmlns:p14="http://schemas.microsoft.com/office/powerpoint/2010/main" val="2984207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2DC620D8-6AB7-4442-A14E-E273BE9B2A0F}"/>
              </a:ext>
            </a:extLst>
          </p:cNvPr>
          <p:cNvSpPr>
            <a:spLocks noGrp="1"/>
          </p:cNvSpPr>
          <p:nvPr>
            <p:ph type="title"/>
          </p:nvPr>
        </p:nvSpPr>
        <p:spPr/>
        <p:txBody>
          <a:bodyPr/>
          <a:lstStyle/>
          <a:p>
            <a:endParaRPr lang="it-IT"/>
          </a:p>
        </p:txBody>
      </p:sp>
      <p:sp>
        <p:nvSpPr>
          <p:cNvPr id="3" name="Segnaposto contenuto 2">
            <a:extLst>
              <a:ext uri="{FF2B5EF4-FFF2-40B4-BE49-F238E27FC236}">
                <a16:creationId xmlns="" xmlns:a16="http://schemas.microsoft.com/office/drawing/2014/main" id="{E0E3C8D7-C205-BF47-9046-646A4463CB25}"/>
              </a:ext>
            </a:extLst>
          </p:cNvPr>
          <p:cNvSpPr>
            <a:spLocks noGrp="1"/>
          </p:cNvSpPr>
          <p:nvPr>
            <p:ph idx="1"/>
          </p:nvPr>
        </p:nvSpPr>
        <p:spPr>
          <a:xfrm>
            <a:off x="1141412" y="685800"/>
            <a:ext cx="9905999" cy="5105401"/>
          </a:xfrm>
        </p:spPr>
        <p:txBody>
          <a:bodyPr>
            <a:normAutofit/>
          </a:bodyPr>
          <a:lstStyle/>
          <a:p>
            <a:pPr rtl="0"/>
            <a:endParaRPr lang="it-IT" sz="1800" b="0" i="0" u="none" strike="noStrike" dirty="0">
              <a:solidFill>
                <a:srgbClr val="000000"/>
              </a:solidFill>
              <a:effectLst/>
              <a:latin typeface="Arial" panose="020B0604020202020204" pitchFamily="34" charset="0"/>
            </a:endParaRPr>
          </a:p>
          <a:p>
            <a:pPr marL="0" indent="0" rtl="0">
              <a:buNone/>
            </a:pPr>
            <a:r>
              <a:rPr lang="it-IT" sz="1900" b="0" i="0" u="none" strike="noStrike" dirty="0">
                <a:effectLst/>
                <a:latin typeface="Arial" panose="020B0604020202020204" pitchFamily="34" charset="0"/>
              </a:rPr>
              <a:t>DEBUGGING</a:t>
            </a:r>
            <a:endParaRPr lang="it-IT" sz="1900" dirty="0">
              <a:effectLst/>
            </a:endParaRPr>
          </a:p>
          <a:p>
            <a:pPr rtl="0"/>
            <a:r>
              <a:rPr lang="it-IT" sz="1400" b="0" i="0" u="sng" strike="noStrike" dirty="0">
                <a:solidFill>
                  <a:srgbClr val="1155CC"/>
                </a:solidFill>
                <a:effectLst/>
                <a:latin typeface="Arial" panose="020B0604020202020204" pitchFamily="34" charset="0"/>
                <a:hlinkClick r:id="rId2"/>
              </a:rPr>
              <a:t>http://terzocircolodonmilanimodugno.blogspot.com/2019/02/impariamo-fare-debugging.html</a:t>
            </a:r>
            <a:endParaRPr lang="it-IT" sz="1400" dirty="0">
              <a:effectLst/>
            </a:endParaRPr>
          </a:p>
          <a:p>
            <a:pPr rtl="0"/>
            <a:r>
              <a:rPr lang="it-IT" sz="1400" b="0" i="0" u="sng" strike="noStrike" dirty="0" smtClean="0">
                <a:solidFill>
                  <a:srgbClr val="1155CC"/>
                </a:solidFill>
                <a:effectLst/>
                <a:latin typeface="Arial" panose="020B0604020202020204" pitchFamily="34" charset="0"/>
                <a:hlinkClick r:id="rId3"/>
              </a:rPr>
              <a:t>https</a:t>
            </a:r>
            <a:r>
              <a:rPr lang="it-IT" sz="1400" b="0" i="0" u="sng" strike="noStrike" dirty="0">
                <a:solidFill>
                  <a:srgbClr val="1155CC"/>
                </a:solidFill>
                <a:effectLst/>
                <a:latin typeface="Arial" panose="020B0604020202020204" pitchFamily="34" charset="0"/>
                <a:hlinkClick r:id="rId3"/>
              </a:rPr>
              <a:t>://programmailfuturo.it/media/docs/Lezione-16-Programmazione-a-staffetta.pdf</a:t>
            </a:r>
            <a:endParaRPr lang="it-IT" sz="1400" dirty="0">
              <a:effectLst/>
            </a:endParaRPr>
          </a:p>
          <a:p>
            <a:pPr rtl="0"/>
            <a:r>
              <a:rPr lang="it-IT" sz="1400" b="0" i="0" u="sng" strike="noStrike" dirty="0">
                <a:solidFill>
                  <a:srgbClr val="1155CC"/>
                </a:solidFill>
                <a:effectLst/>
                <a:latin typeface="Arial" panose="020B0604020202020204" pitchFamily="34" charset="0"/>
                <a:hlinkClick r:id="rId4"/>
              </a:rPr>
              <a:t>https://studio.code.org/s/coursed-2018/stage/3/puzzle/1</a:t>
            </a:r>
            <a:endParaRPr lang="it-IT" sz="1400" dirty="0">
              <a:effectLst/>
            </a:endParaRPr>
          </a:p>
          <a:p>
            <a:pPr rtl="0"/>
            <a:r>
              <a:rPr lang="it-IT" sz="1400" b="0" i="0" u="sng" strike="noStrike" dirty="0">
                <a:solidFill>
                  <a:srgbClr val="1155CC"/>
                </a:solidFill>
                <a:effectLst/>
                <a:latin typeface="Arial" panose="020B0604020202020204" pitchFamily="34" charset="0"/>
                <a:hlinkClick r:id="rId5"/>
              </a:rPr>
              <a:t>https://www.maestramarta.it/coding-parliamo-pixel/</a:t>
            </a:r>
            <a:endParaRPr lang="it-IT" sz="1400" dirty="0">
              <a:effectLst/>
            </a:endParaRPr>
          </a:p>
          <a:p>
            <a:pPr marL="0" indent="0" rtl="0">
              <a:buNone/>
            </a:pPr>
            <a:r>
              <a:rPr lang="it-IT" dirty="0"/>
              <a:t/>
            </a:r>
            <a:br>
              <a:rPr lang="it-IT" dirty="0"/>
            </a:br>
            <a:r>
              <a:rPr lang="it-IT" sz="1800" b="0" i="0" u="none" strike="noStrike" dirty="0">
                <a:effectLst/>
                <a:latin typeface="Arial" pitchFamily="34" charset="0"/>
                <a:cs typeface="Arial" pitchFamily="34" charset="0"/>
              </a:rPr>
              <a:t>PROGRAMMARE CON BLUE BOT</a:t>
            </a:r>
            <a:endParaRPr lang="it-IT" sz="1800" dirty="0">
              <a:effectLst/>
              <a:latin typeface="Arial" pitchFamily="34" charset="0"/>
              <a:cs typeface="Arial" pitchFamily="34" charset="0"/>
            </a:endParaRPr>
          </a:p>
          <a:p>
            <a:pPr rtl="0"/>
            <a:r>
              <a:rPr lang="it-IT" sz="1400" b="0" i="0" u="sng" strike="noStrike" dirty="0">
                <a:solidFill>
                  <a:srgbClr val="1155CC"/>
                </a:solidFill>
                <a:effectLst/>
                <a:latin typeface="Arial" panose="020B0604020202020204" pitchFamily="34" charset="0"/>
                <a:hlinkClick r:id="rId6"/>
              </a:rPr>
              <a:t>http://terzocircolodonmilanimodugno.blogspot.com/2019/04/coding-al-plesso-gandhi.html</a:t>
            </a:r>
            <a:endParaRPr lang="it-IT" sz="1400" dirty="0">
              <a:effectLst/>
            </a:endParaRPr>
          </a:p>
          <a:p>
            <a:pPr rtl="0"/>
            <a:r>
              <a:rPr lang="it-IT" sz="1400" b="0" i="0" u="sng" strike="noStrike" dirty="0">
                <a:solidFill>
                  <a:srgbClr val="1155CC"/>
                </a:solidFill>
                <a:effectLst/>
                <a:latin typeface="Arial" panose="020B0604020202020204" pitchFamily="34" charset="0"/>
                <a:hlinkClick r:id="rId7"/>
              </a:rPr>
              <a:t>http://terzocircolodonmilanimodugno.blogspot.com/2019/01/</a:t>
            </a:r>
            <a:endParaRPr lang="it-IT" sz="1400" dirty="0">
              <a:effectLst/>
            </a:endParaRPr>
          </a:p>
          <a:p>
            <a:pPr rtl="0"/>
            <a:r>
              <a:rPr lang="it-IT" sz="1400" b="0" i="0" u="sng" strike="noStrike" dirty="0">
                <a:solidFill>
                  <a:srgbClr val="1155CC"/>
                </a:solidFill>
                <a:effectLst/>
                <a:latin typeface="Arial" panose="020B0604020202020204" pitchFamily="34" charset="0"/>
                <a:hlinkClick r:id="rId8"/>
              </a:rPr>
              <a:t>http://terzocircolodonmilanimodugno.blogspot.com/2019/05/coding-unplugged.html</a:t>
            </a:r>
            <a:endParaRPr lang="it-IT" sz="1400" dirty="0">
              <a:effectLst/>
            </a:endParaRPr>
          </a:p>
          <a:p>
            <a:pPr marL="0" indent="0">
              <a:buNone/>
            </a:pPr>
            <a:endParaRPr lang="it-IT" dirty="0"/>
          </a:p>
        </p:txBody>
      </p:sp>
    </p:spTree>
    <p:extLst>
      <p:ext uri="{BB962C8B-B14F-4D97-AF65-F5344CB8AC3E}">
        <p14:creationId xmlns:p14="http://schemas.microsoft.com/office/powerpoint/2010/main" val="1842288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44D6964E-2CC1-E44F-9FD0-802031446214}"/>
              </a:ext>
            </a:extLst>
          </p:cNvPr>
          <p:cNvSpPr>
            <a:spLocks noGrp="1"/>
          </p:cNvSpPr>
          <p:nvPr>
            <p:ph type="title"/>
          </p:nvPr>
        </p:nvSpPr>
        <p:spPr/>
        <p:txBody>
          <a:bodyPr/>
          <a:lstStyle/>
          <a:p>
            <a:endParaRPr lang="it-IT"/>
          </a:p>
        </p:txBody>
      </p:sp>
      <p:sp>
        <p:nvSpPr>
          <p:cNvPr id="3" name="Segnaposto contenuto 2">
            <a:extLst>
              <a:ext uri="{FF2B5EF4-FFF2-40B4-BE49-F238E27FC236}">
                <a16:creationId xmlns="" xmlns:a16="http://schemas.microsoft.com/office/drawing/2014/main" id="{18C11079-0F1C-CC40-8227-BD4C913740E9}"/>
              </a:ext>
            </a:extLst>
          </p:cNvPr>
          <p:cNvSpPr>
            <a:spLocks noGrp="1"/>
          </p:cNvSpPr>
          <p:nvPr>
            <p:ph idx="1"/>
          </p:nvPr>
        </p:nvSpPr>
        <p:spPr>
          <a:xfrm>
            <a:off x="1141413" y="2249487"/>
            <a:ext cx="9905999" cy="3541714"/>
          </a:xfrm>
        </p:spPr>
        <p:txBody>
          <a:bodyPr/>
          <a:lstStyle/>
          <a:p>
            <a:pPr marL="0" indent="0" rtl="0">
              <a:buNone/>
            </a:pPr>
            <a:r>
              <a:rPr lang="it-IT" sz="1800" dirty="0">
                <a:effectLst/>
                <a:latin typeface="Arial" pitchFamily="34" charset="0"/>
                <a:cs typeface="Arial" pitchFamily="34" charset="0"/>
              </a:rPr>
              <a:t>CODYROBY</a:t>
            </a:r>
          </a:p>
          <a:p>
            <a:pPr rtl="0"/>
            <a:r>
              <a:rPr lang="it-IT" sz="1400" b="0" i="0" u="sng" strike="noStrike" dirty="0">
                <a:solidFill>
                  <a:srgbClr val="1155CC"/>
                </a:solidFill>
                <a:effectLst/>
                <a:latin typeface="Arial" panose="020B0604020202020204" pitchFamily="34" charset="0"/>
                <a:hlinkClick r:id="rId2"/>
              </a:rPr>
              <a:t>http://codemooc.org/codyroby/</a:t>
            </a:r>
            <a:endParaRPr lang="it-IT" sz="1400" dirty="0">
              <a:effectLst/>
            </a:endParaRPr>
          </a:p>
          <a:p>
            <a:pPr marL="0" indent="0" rtl="0">
              <a:buNone/>
            </a:pPr>
            <a:r>
              <a:rPr lang="it-IT" sz="1800" b="0" i="0" u="none" strike="noStrike" dirty="0">
                <a:solidFill>
                  <a:srgbClr val="000000"/>
                </a:solidFill>
                <a:effectLst/>
                <a:latin typeface="Times New Roman" panose="02020603050405020304" pitchFamily="18" charset="0"/>
              </a:rPr>
              <a:t>Le istruzioni sono carte da gioco che contengono semplici simboli associati a tre istruzioni elementari. Ogni giocatore veste i panni di Cody e usa le carte per dare istruzioni a Roby, rappresentato da una pedina da muovere sulla scacchiera.</a:t>
            </a:r>
            <a:endParaRPr lang="it-IT" dirty="0">
              <a:effectLst/>
            </a:endParaRPr>
          </a:p>
          <a:p>
            <a:pPr marL="0" indent="0" rtl="0">
              <a:buNone/>
            </a:pPr>
            <a:r>
              <a:rPr lang="it-IT" sz="1800" b="0" u="none" strike="noStrike" dirty="0" smtClean="0">
                <a:effectLst/>
                <a:latin typeface="Arial" pitchFamily="34" charset="0"/>
                <a:cs typeface="Arial" pitchFamily="34" charset="0"/>
              </a:rPr>
              <a:t>CODY GAMES</a:t>
            </a:r>
            <a:endParaRPr lang="it-IT" sz="1800" dirty="0">
              <a:effectLst/>
              <a:latin typeface="Arial" pitchFamily="34" charset="0"/>
              <a:cs typeface="Arial" pitchFamily="34" charset="0"/>
            </a:endParaRPr>
          </a:p>
          <a:p>
            <a:pPr rtl="0"/>
            <a:r>
              <a:rPr lang="it-IT" sz="1400" b="0" i="0" u="sng" strike="noStrike" dirty="0">
                <a:solidFill>
                  <a:srgbClr val="1155CC"/>
                </a:solidFill>
                <a:effectLst/>
                <a:latin typeface="Arial" panose="020B0604020202020204" pitchFamily="34" charset="0"/>
                <a:hlinkClick r:id="rId3"/>
              </a:rPr>
              <a:t>http://www.raiscuola.rai.it/cerca.aspx?s=cody%20GAMES</a:t>
            </a:r>
            <a:endParaRPr lang="it-IT" sz="1400" dirty="0">
              <a:effectLst/>
            </a:endParaRPr>
          </a:p>
          <a:p>
            <a:pPr rtl="0"/>
            <a:r>
              <a:rPr lang="it-IT" sz="1400" b="0" i="0" u="sng" strike="noStrike" dirty="0">
                <a:solidFill>
                  <a:srgbClr val="1155CC"/>
                </a:solidFill>
                <a:effectLst/>
                <a:latin typeface="Arial" panose="020B0604020202020204" pitchFamily="34" charset="0"/>
                <a:hlinkClick r:id="rId4"/>
              </a:rPr>
              <a:t>http://terzocircolodonmilanimodugno.blogspot.com/2019/05/</a:t>
            </a:r>
            <a:endParaRPr lang="it-IT" sz="1400" dirty="0">
              <a:effectLst/>
            </a:endParaRPr>
          </a:p>
          <a:p>
            <a:pPr marL="0" indent="0">
              <a:buNone/>
            </a:pPr>
            <a:endParaRPr lang="it-IT" dirty="0"/>
          </a:p>
        </p:txBody>
      </p:sp>
      <p:pic>
        <p:nvPicPr>
          <p:cNvPr id="4" name="Immagin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6800" y="228600"/>
            <a:ext cx="5867400" cy="1981200"/>
          </a:xfrm>
          <a:prstGeom prst="rect">
            <a:avLst/>
          </a:prstGeom>
        </p:spPr>
      </p:pic>
      <p:pic>
        <p:nvPicPr>
          <p:cNvPr id="5" name="Immagin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48400" y="3962400"/>
            <a:ext cx="5453062" cy="2405063"/>
          </a:xfrm>
          <a:prstGeom prst="rect">
            <a:avLst/>
          </a:prstGeom>
        </p:spPr>
      </p:pic>
    </p:spTree>
    <p:extLst>
      <p:ext uri="{BB962C8B-B14F-4D97-AF65-F5344CB8AC3E}">
        <p14:creationId xmlns:p14="http://schemas.microsoft.com/office/powerpoint/2010/main" val="10545467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63B56FD8-7575-CB4C-A9FF-D75A7F3C3ECA}"/>
              </a:ext>
            </a:extLst>
          </p:cNvPr>
          <p:cNvSpPr>
            <a:spLocks noGrp="1"/>
          </p:cNvSpPr>
          <p:nvPr>
            <p:ph type="title"/>
          </p:nvPr>
        </p:nvSpPr>
        <p:spPr/>
        <p:txBody>
          <a:bodyPr/>
          <a:lstStyle/>
          <a:p>
            <a:endParaRPr lang="it-IT"/>
          </a:p>
        </p:txBody>
      </p:sp>
      <p:sp>
        <p:nvSpPr>
          <p:cNvPr id="3" name="Segnaposto contenuto 2">
            <a:extLst>
              <a:ext uri="{FF2B5EF4-FFF2-40B4-BE49-F238E27FC236}">
                <a16:creationId xmlns="" xmlns:a16="http://schemas.microsoft.com/office/drawing/2014/main" id="{4CADD8E4-D8B6-A743-B3EB-6E348338E996}"/>
              </a:ext>
            </a:extLst>
          </p:cNvPr>
          <p:cNvSpPr>
            <a:spLocks noGrp="1"/>
          </p:cNvSpPr>
          <p:nvPr>
            <p:ph idx="1"/>
          </p:nvPr>
        </p:nvSpPr>
        <p:spPr/>
        <p:txBody>
          <a:bodyPr>
            <a:normAutofit lnSpcReduction="10000"/>
          </a:bodyPr>
          <a:lstStyle/>
          <a:p>
            <a:pPr marL="0" indent="0" rtl="0">
              <a:buNone/>
            </a:pPr>
            <a:r>
              <a:rPr lang="it-IT" sz="1800" b="0" i="0" u="none" strike="noStrike" dirty="0">
                <a:effectLst/>
                <a:latin typeface="Times New Roman" panose="02020603050405020304" pitchFamily="18" charset="0"/>
              </a:rPr>
              <a:t>PROCEDURE E </a:t>
            </a:r>
            <a:r>
              <a:rPr lang="it-IT" sz="1800" b="0" i="0" u="none" strike="noStrike" dirty="0" smtClean="0">
                <a:effectLst/>
                <a:latin typeface="Times New Roman" panose="02020603050405020304" pitchFamily="18" charset="0"/>
              </a:rPr>
              <a:t>ALGORITMI</a:t>
            </a:r>
            <a:endParaRPr lang="it-IT" dirty="0">
              <a:effectLst/>
            </a:endParaRPr>
          </a:p>
          <a:p>
            <a:pPr marL="0" indent="0" rtl="0">
              <a:buNone/>
            </a:pPr>
            <a:r>
              <a:rPr lang="it-IT" sz="1800" b="0" i="0" u="none" strike="noStrike" dirty="0">
                <a:solidFill>
                  <a:srgbClr val="000000"/>
                </a:solidFill>
                <a:effectLst/>
                <a:latin typeface="Times New Roman" panose="02020603050405020304" pitchFamily="18" charset="0"/>
              </a:rPr>
              <a:t>Gioco per gruppi di due o tre. Strumenti: carta e penna</a:t>
            </a:r>
            <a:endParaRPr lang="it-IT" dirty="0">
              <a:effectLst/>
            </a:endParaRPr>
          </a:p>
          <a:p>
            <a:pPr marL="0" indent="0" rtl="0">
              <a:buNone/>
            </a:pPr>
            <a:r>
              <a:rPr lang="it-IT" sz="1800" b="0" i="0" u="none" strike="noStrike" dirty="0">
                <a:solidFill>
                  <a:srgbClr val="000000"/>
                </a:solidFill>
                <a:effectLst/>
                <a:latin typeface="Times New Roman" panose="02020603050405020304" pitchFamily="18" charset="0"/>
              </a:rPr>
              <a:t>Ogni gruppo ha il compito di scrivere in maniera corretta la sequenza necessaria (lavare i denti, preparare un panino alla nutella, realizzare un prodotto con colla e forbici …). Il primo legge le istruzioni, il secondo esegue o mima come gli vengono ordinate. In questo modo, si verificano i passaggi omessi. Si procede quindi ad un’azione di </a:t>
            </a:r>
            <a:r>
              <a:rPr lang="it-IT" sz="1800" b="1" i="0" u="none" strike="noStrike" dirty="0" err="1">
                <a:solidFill>
                  <a:srgbClr val="000000"/>
                </a:solidFill>
                <a:effectLst/>
                <a:latin typeface="Times New Roman" panose="02020603050405020304" pitchFamily="18" charset="0"/>
              </a:rPr>
              <a:t>debug</a:t>
            </a:r>
            <a:r>
              <a:rPr lang="it-IT" sz="1800" b="1" i="0" u="none" strike="noStrike" dirty="0">
                <a:solidFill>
                  <a:srgbClr val="000000"/>
                </a:solidFill>
                <a:effectLst/>
                <a:latin typeface="Times New Roman" panose="02020603050405020304" pitchFamily="18" charset="0"/>
              </a:rPr>
              <a:t> </a:t>
            </a:r>
            <a:r>
              <a:rPr lang="it-IT" sz="1800" b="0" i="0" u="none" strike="noStrike" dirty="0">
                <a:solidFill>
                  <a:srgbClr val="000000"/>
                </a:solidFill>
                <a:effectLst/>
                <a:latin typeface="Times New Roman" panose="02020603050405020304" pitchFamily="18" charset="0"/>
              </a:rPr>
              <a:t>e cioè di correzione degli errori per arrivare infine a scrivere l’algoritmo corretto.</a:t>
            </a:r>
            <a:endParaRPr lang="it-IT" dirty="0">
              <a:effectLst/>
            </a:endParaRPr>
          </a:p>
          <a:p>
            <a:pPr marL="0" indent="0" rtl="0">
              <a:buNone/>
            </a:pPr>
            <a:r>
              <a:rPr lang="it-IT" sz="1800" b="0" i="0" u="none" strike="noStrike" dirty="0">
                <a:effectLst/>
                <a:latin typeface="Times New Roman" panose="02020603050405020304" pitchFamily="18" charset="0"/>
              </a:rPr>
              <a:t>FUNZIONI</a:t>
            </a:r>
            <a:r>
              <a:rPr lang="it-IT" sz="1800" b="0" i="0" u="none" strike="noStrike" dirty="0">
                <a:solidFill>
                  <a:srgbClr val="000000"/>
                </a:solidFill>
                <a:effectLst/>
                <a:latin typeface="Times New Roman" panose="02020603050405020304" pitchFamily="18" charset="0"/>
              </a:rPr>
              <a:t> istruzioni concatenate e riutilizzo di gruppi di istruzione</a:t>
            </a:r>
            <a:endParaRPr lang="it-IT" dirty="0">
              <a:effectLst/>
            </a:endParaRPr>
          </a:p>
          <a:p>
            <a:pPr rtl="0"/>
            <a:r>
              <a:rPr lang="it-IT" sz="1800" b="0" i="0" u="sng" strike="noStrike" dirty="0">
                <a:solidFill>
                  <a:srgbClr val="1155CC"/>
                </a:solidFill>
                <a:effectLst/>
                <a:latin typeface="Arial" panose="020B0604020202020204" pitchFamily="34" charset="0"/>
                <a:hlinkClick r:id="rId2"/>
              </a:rPr>
              <a:t>https://programmailfuturo.it/media/docs/Lezione-08-Funzioni.pdf</a:t>
            </a:r>
            <a:endParaRPr lang="it-IT" dirty="0">
              <a:effectLst/>
            </a:endParaRPr>
          </a:p>
          <a:p>
            <a:pPr marL="0" indent="0">
              <a:buNone/>
            </a:pPr>
            <a:endParaRPr lang="it-IT" dirty="0"/>
          </a:p>
        </p:txBody>
      </p:sp>
    </p:spTree>
    <p:extLst>
      <p:ext uri="{BB962C8B-B14F-4D97-AF65-F5344CB8AC3E}">
        <p14:creationId xmlns:p14="http://schemas.microsoft.com/office/powerpoint/2010/main" val="9529206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F800D778-D333-FE4A-99F5-60CFA0A3EE8E}"/>
              </a:ext>
            </a:extLst>
          </p:cNvPr>
          <p:cNvSpPr>
            <a:spLocks noGrp="1"/>
          </p:cNvSpPr>
          <p:nvPr>
            <p:ph type="title"/>
          </p:nvPr>
        </p:nvSpPr>
        <p:spPr/>
        <p:txBody>
          <a:bodyPr/>
          <a:lstStyle/>
          <a:p>
            <a:endParaRPr lang="it-IT"/>
          </a:p>
        </p:txBody>
      </p:sp>
      <p:sp>
        <p:nvSpPr>
          <p:cNvPr id="3" name="Segnaposto contenuto 2">
            <a:extLst>
              <a:ext uri="{FF2B5EF4-FFF2-40B4-BE49-F238E27FC236}">
                <a16:creationId xmlns="" xmlns:a16="http://schemas.microsoft.com/office/drawing/2014/main" id="{32EE80DC-87B1-1E40-9B89-43F00E9ED37A}"/>
              </a:ext>
            </a:extLst>
          </p:cNvPr>
          <p:cNvSpPr>
            <a:spLocks noGrp="1"/>
          </p:cNvSpPr>
          <p:nvPr>
            <p:ph idx="1"/>
          </p:nvPr>
        </p:nvSpPr>
        <p:spPr/>
        <p:txBody>
          <a:bodyPr>
            <a:normAutofit fontScale="25000" lnSpcReduction="20000"/>
          </a:bodyPr>
          <a:lstStyle/>
          <a:p>
            <a:pPr marL="0" indent="0" rtl="0">
              <a:buNone/>
            </a:pPr>
            <a:r>
              <a:rPr lang="it-IT" sz="7200" b="0" i="0" u="none" strike="noStrike" dirty="0">
                <a:effectLst/>
                <a:latin typeface="Arial" pitchFamily="34" charset="0"/>
                <a:cs typeface="Arial" pitchFamily="34" charset="0"/>
              </a:rPr>
              <a:t>ISTRUZIONI CONDIZIONALI: SE/ALLORA … ALTRIMENTI</a:t>
            </a:r>
            <a:endParaRPr lang="it-IT" sz="7200" dirty="0">
              <a:effectLst/>
              <a:latin typeface="Arial" pitchFamily="34" charset="0"/>
              <a:cs typeface="Arial" pitchFamily="34" charset="0"/>
            </a:endParaRPr>
          </a:p>
          <a:p>
            <a:pPr rtl="0"/>
            <a:r>
              <a:rPr lang="it-IT" sz="5600" b="0" i="0" u="sng" strike="noStrike" dirty="0">
                <a:solidFill>
                  <a:srgbClr val="1155CC"/>
                </a:solidFill>
                <a:effectLst/>
                <a:latin typeface="Arial" pitchFamily="34" charset="0"/>
                <a:cs typeface="Arial" pitchFamily="34" charset="0"/>
                <a:hlinkClick r:id="rId2"/>
              </a:rPr>
              <a:t>https://programmailfuturo.it/media/docs/Lezione-10-Istruzioni-condizionali.pdf</a:t>
            </a:r>
            <a:r>
              <a:rPr lang="it-IT" sz="5600" b="0" i="0" u="sng" strike="noStrike" dirty="0">
                <a:solidFill>
                  <a:srgbClr val="1155CC"/>
                </a:solidFill>
                <a:effectLst/>
                <a:latin typeface="Arial" panose="020B0604020202020204" pitchFamily="34" charset="0"/>
                <a:cs typeface="Arial" pitchFamily="34" charset="0"/>
              </a:rPr>
              <a:t>￼￼￼￼￼￼￼￼￼￼￼￼￼￼￼￼￼￼￼￼￼￼￼￼￼￼￼￼￼￼￼￼￼￼￼￼￼￼￼￼￼￼￼￼￼￼￼￼￼￼￼￼￼￼￼￼￼￼￼￼￼￼￼￼￼￼￼￼￼￼￼￼￼￼￼￼￼</a:t>
            </a:r>
            <a:endParaRPr lang="it-IT" sz="5600" dirty="0">
              <a:effectLst/>
              <a:latin typeface="Arial" pitchFamily="34" charset="0"/>
              <a:cs typeface="Arial" pitchFamily="34" charset="0"/>
            </a:endParaRPr>
          </a:p>
          <a:p>
            <a:pPr rtl="0"/>
            <a:r>
              <a:rPr lang="it-IT" sz="5600" b="0" i="0" u="sng" strike="noStrike" dirty="0">
                <a:solidFill>
                  <a:srgbClr val="1155CC"/>
                </a:solidFill>
                <a:effectLst/>
                <a:latin typeface="Arial" panose="020B0604020202020204" pitchFamily="34" charset="0"/>
                <a:cs typeface="Arial" pitchFamily="34" charset="0"/>
                <a:hlinkClick r:id="rId3"/>
              </a:rPr>
              <a:t>http://</a:t>
            </a:r>
            <a:r>
              <a:rPr lang="it-IT" sz="5600" b="0" i="0" u="sng" strike="noStrike" dirty="0" smtClean="0">
                <a:solidFill>
                  <a:srgbClr val="1155CC"/>
                </a:solidFill>
                <a:effectLst/>
                <a:latin typeface="Arial" panose="020B0604020202020204" pitchFamily="34" charset="0"/>
                <a:cs typeface="Arial" pitchFamily="34" charset="0"/>
                <a:hlinkClick r:id="rId3"/>
              </a:rPr>
              <a:t>www.raiscuola.rai.it/articoli-coding/coding-studenti-sealtrimenti/36250/default.aspx</a:t>
            </a:r>
            <a:endParaRPr lang="it-IT" sz="5600" b="0" i="0" u="sng" strike="noStrike" dirty="0" smtClean="0">
              <a:solidFill>
                <a:srgbClr val="1155CC"/>
              </a:solidFill>
              <a:effectLst/>
              <a:latin typeface="Arial" panose="020B0604020202020204" pitchFamily="34" charset="0"/>
              <a:cs typeface="Arial" pitchFamily="34" charset="0"/>
            </a:endParaRPr>
          </a:p>
          <a:p>
            <a:pPr marL="0" indent="0" rtl="0">
              <a:buNone/>
            </a:pPr>
            <a:endParaRPr lang="it-IT" dirty="0">
              <a:effectLst/>
            </a:endParaRPr>
          </a:p>
          <a:p>
            <a:pPr marL="0" indent="0" rtl="0">
              <a:buNone/>
            </a:pPr>
            <a:r>
              <a:rPr lang="it-IT" sz="7200" dirty="0">
                <a:effectLst/>
                <a:latin typeface="Arial" pitchFamily="34" charset="0"/>
                <a:cs typeface="Arial" pitchFamily="34" charset="0"/>
              </a:rPr>
              <a:t>CRITTOGRAFIA</a:t>
            </a:r>
          </a:p>
          <a:p>
            <a:pPr marL="0" indent="0" rtl="0">
              <a:buNone/>
            </a:pPr>
            <a:r>
              <a:rPr lang="it-IT" sz="5600" b="0" i="0" u="none" strike="noStrike" dirty="0">
                <a:solidFill>
                  <a:srgbClr val="000000"/>
                </a:solidFill>
                <a:effectLst/>
                <a:latin typeface="Times New Roman" panose="02020603050405020304" pitchFamily="18" charset="0"/>
              </a:rPr>
              <a:t>scorrimento a sostituzione monoalfabetica. La doppia ruota</a:t>
            </a:r>
            <a:endParaRPr lang="it-IT" sz="5600" dirty="0">
              <a:effectLst/>
            </a:endParaRPr>
          </a:p>
          <a:p>
            <a:pPr rtl="0"/>
            <a:r>
              <a:rPr lang="it-IT" sz="5600" b="0" i="0" u="sng" strike="noStrike" dirty="0">
                <a:solidFill>
                  <a:srgbClr val="1155CC"/>
                </a:solidFill>
                <a:effectLst/>
                <a:latin typeface="Arial" panose="020B0604020202020204" pitchFamily="34" charset="0"/>
                <a:hlinkClick r:id="rId4"/>
              </a:rPr>
              <a:t>http://terzocircolodonmilanimodugno.blogspot.com/2019/12/la-scrittura-nascosta-il-cifrario.html</a:t>
            </a:r>
            <a:endParaRPr lang="it-IT" sz="5600" dirty="0">
              <a:effectLst/>
            </a:endParaRPr>
          </a:p>
          <a:p>
            <a:pPr marL="0" indent="0" rtl="0">
              <a:buNone/>
            </a:pPr>
            <a:r>
              <a:rPr lang="it-IT" dirty="0"/>
              <a:t/>
            </a:r>
            <a:br>
              <a:rPr lang="it-IT" dirty="0"/>
            </a:br>
            <a:r>
              <a:rPr lang="it-IT" sz="7200" b="0" i="0" u="none" strike="noStrike" dirty="0">
                <a:effectLst/>
                <a:latin typeface="Arial" pitchFamily="34" charset="0"/>
                <a:cs typeface="Arial" pitchFamily="34" charset="0"/>
              </a:rPr>
              <a:t>ALGORITMI E ALBERO BINARIO</a:t>
            </a:r>
            <a:endParaRPr lang="it-IT" sz="7200" dirty="0">
              <a:effectLst/>
              <a:latin typeface="Arial" pitchFamily="34" charset="0"/>
              <a:cs typeface="Arial" pitchFamily="34" charset="0"/>
            </a:endParaRPr>
          </a:p>
          <a:p>
            <a:pPr rtl="0"/>
            <a:r>
              <a:rPr lang="it-IT" dirty="0"/>
              <a:t/>
            </a:r>
            <a:br>
              <a:rPr lang="it-IT" dirty="0"/>
            </a:br>
            <a:r>
              <a:rPr lang="it-IT" sz="5600" b="0" i="0" u="sng" strike="noStrike" dirty="0">
                <a:solidFill>
                  <a:srgbClr val="1155CC"/>
                </a:solidFill>
                <a:effectLst/>
                <a:latin typeface="Arial" panose="020B0604020202020204" pitchFamily="34" charset="0"/>
                <a:hlinkClick r:id="rId5"/>
              </a:rPr>
              <a:t>https://classeacolori.blogspot.com/2019/10/codeweek-2019.html</a:t>
            </a:r>
            <a:endParaRPr lang="it-IT" sz="5600" dirty="0">
              <a:effectLst/>
            </a:endParaRPr>
          </a:p>
          <a:p>
            <a:pPr marL="0" indent="0">
              <a:buNone/>
            </a:pPr>
            <a:r>
              <a:rPr lang="it-IT" dirty="0"/>
              <a:t/>
            </a:r>
            <a:br>
              <a:rPr lang="it-IT" dirty="0"/>
            </a:br>
            <a:endParaRPr lang="it-IT" dirty="0"/>
          </a:p>
        </p:txBody>
      </p:sp>
      <p:pic>
        <p:nvPicPr>
          <p:cNvPr id="4" name="Immagin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91600" y="2133600"/>
            <a:ext cx="2583711" cy="2709746"/>
          </a:xfrm>
          <a:prstGeom prst="rect">
            <a:avLst/>
          </a:prstGeom>
        </p:spPr>
      </p:pic>
    </p:spTree>
    <p:extLst>
      <p:ext uri="{BB962C8B-B14F-4D97-AF65-F5344CB8AC3E}">
        <p14:creationId xmlns:p14="http://schemas.microsoft.com/office/powerpoint/2010/main" val="37297414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087C8E6C-DE71-AA49-890A-7EAE805F4F36}"/>
              </a:ext>
            </a:extLst>
          </p:cNvPr>
          <p:cNvSpPr>
            <a:spLocks noGrp="1"/>
          </p:cNvSpPr>
          <p:nvPr>
            <p:ph type="title"/>
          </p:nvPr>
        </p:nvSpPr>
        <p:spPr/>
        <p:txBody>
          <a:bodyPr/>
          <a:lstStyle/>
          <a:p>
            <a:endParaRPr lang="it-IT"/>
          </a:p>
        </p:txBody>
      </p:sp>
      <p:sp>
        <p:nvSpPr>
          <p:cNvPr id="3" name="Segnaposto contenuto 2">
            <a:extLst>
              <a:ext uri="{FF2B5EF4-FFF2-40B4-BE49-F238E27FC236}">
                <a16:creationId xmlns="" xmlns:a16="http://schemas.microsoft.com/office/drawing/2014/main" id="{7DBE5B4D-9DFA-DE4E-BA80-8BE684DCC642}"/>
              </a:ext>
            </a:extLst>
          </p:cNvPr>
          <p:cNvSpPr>
            <a:spLocks noGrp="1"/>
          </p:cNvSpPr>
          <p:nvPr>
            <p:ph idx="1"/>
          </p:nvPr>
        </p:nvSpPr>
        <p:spPr/>
        <p:txBody>
          <a:bodyPr>
            <a:normAutofit fontScale="92500" lnSpcReduction="10000"/>
          </a:bodyPr>
          <a:lstStyle/>
          <a:p>
            <a:pPr marL="0" indent="0">
              <a:buNone/>
            </a:pPr>
            <a:r>
              <a:rPr lang="it-IT" sz="2400" b="0" i="0" u="none" strike="noStrike" dirty="0">
                <a:solidFill>
                  <a:srgbClr val="000000"/>
                </a:solidFill>
                <a:effectLst/>
                <a:latin typeface="Times New Roman" panose="02020603050405020304" pitchFamily="18" charset="0"/>
              </a:rPr>
              <a:t>Entro il 2022 il </a:t>
            </a:r>
            <a:r>
              <a:rPr lang="it-IT" sz="2400" b="0" i="0" u="none" strike="noStrike" dirty="0" err="1">
                <a:solidFill>
                  <a:srgbClr val="000000"/>
                </a:solidFill>
                <a:effectLst/>
                <a:latin typeface="Times New Roman" panose="02020603050405020304" pitchFamily="18" charset="0"/>
              </a:rPr>
              <a:t>Coding</a:t>
            </a:r>
            <a:r>
              <a:rPr lang="it-IT" sz="2400" b="0" i="0" u="none" strike="noStrike" dirty="0">
                <a:solidFill>
                  <a:srgbClr val="000000"/>
                </a:solidFill>
                <a:effectLst/>
                <a:latin typeface="Times New Roman" panose="02020603050405020304" pitchFamily="18" charset="0"/>
              </a:rPr>
              <a:t> diventerà obbligatorio nella scuola primaria e </a:t>
            </a:r>
            <a:r>
              <a:rPr lang="it-IT" sz="2400" b="0" i="0" u="none" strike="noStrike" dirty="0" smtClean="0">
                <a:solidFill>
                  <a:srgbClr val="000000"/>
                </a:solidFill>
                <a:effectLst/>
                <a:latin typeface="Times New Roman" panose="02020603050405020304" pitchFamily="18" charset="0"/>
              </a:rPr>
              <a:t>dell’infanzia</a:t>
            </a:r>
            <a:r>
              <a:rPr lang="it-IT" sz="2400" b="0" i="0" u="none" strike="noStrike" dirty="0">
                <a:solidFill>
                  <a:srgbClr val="000000"/>
                </a:solidFill>
                <a:effectLst/>
                <a:latin typeface="Times New Roman" panose="02020603050405020304" pitchFamily="18" charset="0"/>
              </a:rPr>
              <a:t>, in coerenza con le indicazioni nazionali per il curriculo. </a:t>
            </a:r>
          </a:p>
          <a:p>
            <a:pPr marL="0" indent="0">
              <a:buNone/>
            </a:pPr>
            <a:r>
              <a:rPr lang="it-IT" sz="2400" b="0" i="0" u="none" strike="noStrike" dirty="0" err="1">
                <a:solidFill>
                  <a:srgbClr val="000000"/>
                </a:solidFill>
                <a:effectLst/>
                <a:latin typeface="Times New Roman" panose="02020603050405020304" pitchFamily="18" charset="0"/>
              </a:rPr>
              <a:t>Ció</a:t>
            </a:r>
            <a:r>
              <a:rPr lang="it-IT" sz="2400" b="0" i="0" u="none" strike="noStrike" dirty="0">
                <a:solidFill>
                  <a:srgbClr val="000000"/>
                </a:solidFill>
                <a:effectLst/>
                <a:latin typeface="Times New Roman" panose="02020603050405020304" pitchFamily="18" charset="0"/>
              </a:rPr>
              <a:t> comporta che ogni scuola debba attivarsi per prevedere specifici percorsi ed attività per ogni classe. </a:t>
            </a:r>
          </a:p>
          <a:p>
            <a:pPr marL="0" indent="0">
              <a:buNone/>
            </a:pPr>
            <a:r>
              <a:rPr lang="it-IT" sz="2400" b="0" i="0" u="none" strike="noStrike" dirty="0">
                <a:solidFill>
                  <a:srgbClr val="000000"/>
                </a:solidFill>
                <a:effectLst/>
                <a:latin typeface="Times New Roman" panose="02020603050405020304" pitchFamily="18" charset="0"/>
              </a:rPr>
              <a:t>Il presente piano di </a:t>
            </a:r>
            <a:r>
              <a:rPr lang="it-IT" sz="2400" b="0" i="0" u="none" strike="noStrike" dirty="0" smtClean="0">
                <a:solidFill>
                  <a:srgbClr val="000000"/>
                </a:solidFill>
                <a:effectLst/>
                <a:latin typeface="Times New Roman" panose="02020603050405020304" pitchFamily="18" charset="0"/>
              </a:rPr>
              <a:t>Istituto, </a:t>
            </a:r>
            <a:r>
              <a:rPr lang="it-IT" sz="2400" b="0" i="0" u="none" strike="noStrike" dirty="0">
                <a:solidFill>
                  <a:srgbClr val="000000"/>
                </a:solidFill>
                <a:effectLst/>
                <a:latin typeface="Times New Roman" panose="02020603050405020304" pitchFamily="18" charset="0"/>
              </a:rPr>
              <a:t>redatto in coerenza con la priorità indicata nel RAV “Sviluppo delle competenze digitali”, ha lo scopo di perseguire gli Obiettivi di processo attraverso l’individuazione di percorsi da realizzarsi all’interno della didattica curricolare nelle classi e sezioni del Circolo.</a:t>
            </a:r>
          </a:p>
          <a:p>
            <a:pPr marL="0" indent="0">
              <a:buNone/>
            </a:pPr>
            <a:endParaRPr lang="it-IT" dirty="0"/>
          </a:p>
        </p:txBody>
      </p:sp>
    </p:spTree>
    <p:extLst>
      <p:ext uri="{BB962C8B-B14F-4D97-AF65-F5344CB8AC3E}">
        <p14:creationId xmlns:p14="http://schemas.microsoft.com/office/powerpoint/2010/main" val="35311161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6EE3C352-4681-9848-AD87-35A915611F7A}"/>
              </a:ext>
            </a:extLst>
          </p:cNvPr>
          <p:cNvSpPr>
            <a:spLocks noGrp="1"/>
          </p:cNvSpPr>
          <p:nvPr>
            <p:ph type="title"/>
          </p:nvPr>
        </p:nvSpPr>
        <p:spPr>
          <a:xfrm>
            <a:off x="1141413" y="618517"/>
            <a:ext cx="9905998" cy="3629277"/>
          </a:xfrm>
        </p:spPr>
        <p:txBody>
          <a:bodyPr>
            <a:normAutofit/>
          </a:bodyPr>
          <a:lstStyle/>
          <a:p>
            <a:r>
              <a:rPr lang="it-IT" dirty="0"/>
              <a:t>Garantire ai propri studenti Una didattica digitale fin dai primi anni scolastici ora non è più un‘opzione, ma Un preciso dovere di ogni insegnante! </a:t>
            </a:r>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28800" y="3581400"/>
            <a:ext cx="7391400" cy="2943835"/>
          </a:xfrm>
        </p:spPr>
      </p:pic>
    </p:spTree>
    <p:extLst>
      <p:ext uri="{BB962C8B-B14F-4D97-AF65-F5344CB8AC3E}">
        <p14:creationId xmlns:p14="http://schemas.microsoft.com/office/powerpoint/2010/main" val="1644795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FFBFC1B7-641C-7947-86CA-442A490B9B57}"/>
              </a:ext>
            </a:extLst>
          </p:cNvPr>
          <p:cNvSpPr>
            <a:spLocks noGrp="1"/>
          </p:cNvSpPr>
          <p:nvPr>
            <p:ph type="title"/>
          </p:nvPr>
        </p:nvSpPr>
        <p:spPr/>
        <p:txBody>
          <a:bodyPr/>
          <a:lstStyle/>
          <a:p>
            <a:endParaRPr lang="it-IT"/>
          </a:p>
        </p:txBody>
      </p:sp>
      <p:sp>
        <p:nvSpPr>
          <p:cNvPr id="3" name="Segnaposto contenuto 2">
            <a:extLst>
              <a:ext uri="{FF2B5EF4-FFF2-40B4-BE49-F238E27FC236}">
                <a16:creationId xmlns="" xmlns:a16="http://schemas.microsoft.com/office/drawing/2014/main" id="{AEC63E72-B629-9D4E-BEC5-F20675A70646}"/>
              </a:ext>
            </a:extLst>
          </p:cNvPr>
          <p:cNvSpPr>
            <a:spLocks noGrp="1"/>
          </p:cNvSpPr>
          <p:nvPr>
            <p:ph idx="1"/>
          </p:nvPr>
        </p:nvSpPr>
        <p:spPr>
          <a:xfrm>
            <a:off x="1141412" y="1447800"/>
            <a:ext cx="9905999" cy="5105399"/>
          </a:xfrm>
        </p:spPr>
        <p:txBody>
          <a:bodyPr>
            <a:normAutofit/>
          </a:bodyPr>
          <a:lstStyle/>
          <a:p>
            <a:pPr marL="0" indent="0">
              <a:buNone/>
            </a:pPr>
            <a:r>
              <a:rPr lang="it-IT" sz="2000" b="0" i="0" u="none" strike="noStrike" dirty="0">
                <a:solidFill>
                  <a:srgbClr val="000000"/>
                </a:solidFill>
                <a:effectLst/>
                <a:latin typeface="Times New Roman" pitchFamily="18" charset="0"/>
                <a:cs typeface="Times New Roman" pitchFamily="18" charset="0"/>
              </a:rPr>
              <a:t>Le attività indicate potranno essere realizzate in forma unplugged, senza computer o connessione ad </a:t>
            </a:r>
            <a:r>
              <a:rPr lang="it-IT" sz="2000" b="0" i="0" u="none" strike="noStrike" dirty="0" smtClean="0">
                <a:solidFill>
                  <a:srgbClr val="000000"/>
                </a:solidFill>
                <a:effectLst/>
                <a:latin typeface="Times New Roman" panose="02020603050405020304" pitchFamily="18" charset="0"/>
                <a:cs typeface="Times New Roman" pitchFamily="18" charset="0"/>
              </a:rPr>
              <a:t>Internet, </a:t>
            </a:r>
            <a:r>
              <a:rPr lang="it-IT" sz="2000" b="0" i="0" u="none" strike="noStrike" dirty="0">
                <a:solidFill>
                  <a:srgbClr val="000000"/>
                </a:solidFill>
                <a:effectLst/>
                <a:latin typeface="Times New Roman" panose="02020603050405020304" pitchFamily="18" charset="0"/>
                <a:cs typeface="Times New Roman" pitchFamily="18" charset="0"/>
              </a:rPr>
              <a:t>affinché attraverso l’adozione del </a:t>
            </a:r>
            <a:r>
              <a:rPr lang="it-IT" sz="2000" b="0" i="0" u="none" strike="noStrike" dirty="0" err="1">
                <a:solidFill>
                  <a:srgbClr val="000000"/>
                </a:solidFill>
                <a:effectLst/>
                <a:latin typeface="Times New Roman" panose="02020603050405020304" pitchFamily="18" charset="0"/>
                <a:cs typeface="Times New Roman" pitchFamily="18" charset="0"/>
              </a:rPr>
              <a:t>coding</a:t>
            </a:r>
            <a:r>
              <a:rPr lang="it-IT" sz="2000" b="0" i="0" u="none" strike="noStrike" dirty="0">
                <a:solidFill>
                  <a:srgbClr val="000000"/>
                </a:solidFill>
                <a:effectLst/>
                <a:latin typeface="Times New Roman" panose="02020603050405020304" pitchFamily="18" charset="0"/>
                <a:cs typeface="Times New Roman" pitchFamily="18" charset="0"/>
              </a:rPr>
              <a:t> come strumento interdisciplinare </a:t>
            </a:r>
            <a:r>
              <a:rPr lang="it-IT" sz="2000" b="0" i="0" u="none" strike="noStrike" dirty="0" smtClean="0">
                <a:solidFill>
                  <a:srgbClr val="000000"/>
                </a:solidFill>
                <a:effectLst/>
                <a:latin typeface="Times New Roman" panose="02020603050405020304" pitchFamily="18" charset="0"/>
                <a:cs typeface="Times New Roman" pitchFamily="18" charset="0"/>
              </a:rPr>
              <a:t> possano </a:t>
            </a:r>
            <a:r>
              <a:rPr lang="it-IT" sz="2000" b="0" i="0" u="none" strike="noStrike" dirty="0">
                <a:solidFill>
                  <a:srgbClr val="000000"/>
                </a:solidFill>
                <a:effectLst/>
                <a:latin typeface="Times New Roman" panose="02020603050405020304" pitchFamily="18" charset="0"/>
                <a:cs typeface="Times New Roman" pitchFamily="18" charset="0"/>
              </a:rPr>
              <a:t>essere introdotti in forma intuitiva e ludica i concetti base della programmazione per sviluppare il pensiero computazionale in tutti i percorsi formativi.</a:t>
            </a:r>
            <a:endParaRPr lang="it-IT" sz="2000" dirty="0">
              <a:effectLst/>
              <a:latin typeface="Times New Roman" pitchFamily="18" charset="0"/>
              <a:cs typeface="Times New Roman" pitchFamily="18" charset="0"/>
            </a:endParaRPr>
          </a:p>
          <a:p>
            <a:pPr marL="0" indent="0">
              <a:buNone/>
            </a:pPr>
            <a:r>
              <a:rPr lang="it-IT" sz="2000" b="0" i="0" u="none" strike="noStrike" dirty="0">
                <a:solidFill>
                  <a:srgbClr val="000000"/>
                </a:solidFill>
                <a:effectLst/>
                <a:latin typeface="Times New Roman" panose="02020603050405020304" pitchFamily="18" charset="0"/>
                <a:cs typeface="Times New Roman" pitchFamily="18" charset="0"/>
              </a:rPr>
              <a:t>L’introduzione nei percorsi di apprendimento di attività che richiedono l’identificazione e la soluzione di problemi in contesti di collaborazione difatti può promuovere il coinvolgimento attivo dell’alunno poiché stimolato a creare un prodotto con le proprie idee e il proprio ragionamento. In tal modo attraverso la pianificazione di passi da svolgere, la coerenza tra esecuzione e pianificazione, il controllo delle istruzioni date all’interno del programma, l’alunno sviluppa competenze logiche e aumenta la capacità di risolvere problemi in modo creativo ed efficiente.</a:t>
            </a:r>
            <a:endParaRPr lang="it-IT" sz="2000" dirty="0">
              <a:effectLst/>
              <a:latin typeface="Times New Roman" pitchFamily="18" charset="0"/>
              <a:cs typeface="Times New Roman" pitchFamily="18" charset="0"/>
            </a:endParaRPr>
          </a:p>
          <a:p>
            <a:pPr marL="0" indent="0">
              <a:buNone/>
            </a:pPr>
            <a:endParaRPr lang="it-IT" dirty="0"/>
          </a:p>
        </p:txBody>
      </p:sp>
    </p:spTree>
    <p:extLst>
      <p:ext uri="{BB962C8B-B14F-4D97-AF65-F5344CB8AC3E}">
        <p14:creationId xmlns:p14="http://schemas.microsoft.com/office/powerpoint/2010/main" val="30220964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EA938CBB-58AA-374B-A03F-FC36CACD9845}"/>
              </a:ext>
            </a:extLst>
          </p:cNvPr>
          <p:cNvSpPr>
            <a:spLocks noGrp="1"/>
          </p:cNvSpPr>
          <p:nvPr>
            <p:ph type="title"/>
          </p:nvPr>
        </p:nvSpPr>
        <p:spPr/>
        <p:txBody>
          <a:bodyPr/>
          <a:lstStyle/>
          <a:p>
            <a:endParaRPr lang="it-IT"/>
          </a:p>
        </p:txBody>
      </p:sp>
      <p:sp>
        <p:nvSpPr>
          <p:cNvPr id="3" name="Segnaposto contenuto 2">
            <a:extLst>
              <a:ext uri="{FF2B5EF4-FFF2-40B4-BE49-F238E27FC236}">
                <a16:creationId xmlns="" xmlns:a16="http://schemas.microsoft.com/office/drawing/2014/main" id="{F549533E-97F6-BA41-99C5-9DCD31F235E4}"/>
              </a:ext>
            </a:extLst>
          </p:cNvPr>
          <p:cNvSpPr>
            <a:spLocks noGrp="1"/>
          </p:cNvSpPr>
          <p:nvPr>
            <p:ph idx="1"/>
          </p:nvPr>
        </p:nvSpPr>
        <p:spPr/>
        <p:txBody>
          <a:bodyPr>
            <a:normAutofit fontScale="25000" lnSpcReduction="20000"/>
          </a:bodyPr>
          <a:lstStyle/>
          <a:p>
            <a:pPr marL="0" indent="0" rtl="0">
              <a:buNone/>
            </a:pPr>
            <a:r>
              <a:rPr lang="it-IT" sz="8000" b="0" i="0" u="none" strike="noStrike" dirty="0">
                <a:solidFill>
                  <a:srgbClr val="000000"/>
                </a:solidFill>
                <a:effectLst/>
                <a:latin typeface="Times New Roman" panose="02020603050405020304" pitchFamily="18" charset="0"/>
              </a:rPr>
              <a:t>COMPETENZE CHIAVE EUROPEE</a:t>
            </a:r>
            <a:endParaRPr lang="it-IT" sz="8000" dirty="0">
              <a:effectLst/>
            </a:endParaRPr>
          </a:p>
          <a:p>
            <a:pPr rtl="0"/>
            <a:r>
              <a:rPr lang="it-IT" sz="7200" b="0" i="0" u="none" strike="noStrike" dirty="0">
                <a:solidFill>
                  <a:srgbClr val="000000"/>
                </a:solidFill>
                <a:effectLst/>
                <a:latin typeface="Times New Roman" panose="02020603050405020304" pitchFamily="18" charset="0"/>
              </a:rPr>
              <a:t>Competenza digitale</a:t>
            </a:r>
            <a:endParaRPr lang="it-IT" sz="7200" dirty="0">
              <a:effectLst/>
            </a:endParaRPr>
          </a:p>
          <a:p>
            <a:pPr rtl="0"/>
            <a:r>
              <a:rPr lang="it-IT" sz="7200" b="0" i="0" u="none" strike="noStrike" dirty="0">
                <a:solidFill>
                  <a:srgbClr val="000000"/>
                </a:solidFill>
                <a:effectLst/>
                <a:latin typeface="Times New Roman" panose="02020603050405020304" pitchFamily="18" charset="0"/>
              </a:rPr>
              <a:t>Imparare ad imparare</a:t>
            </a:r>
            <a:endParaRPr lang="it-IT" sz="7200" dirty="0">
              <a:effectLst/>
            </a:endParaRPr>
          </a:p>
          <a:p>
            <a:pPr rtl="0"/>
            <a:r>
              <a:rPr lang="it-IT" sz="7200" b="0" i="0" u="none" strike="noStrike" dirty="0">
                <a:solidFill>
                  <a:srgbClr val="000000"/>
                </a:solidFill>
                <a:effectLst/>
                <a:latin typeface="Times New Roman" panose="02020603050405020304" pitchFamily="18" charset="0"/>
              </a:rPr>
              <a:t>Competenze sociali e civiche</a:t>
            </a:r>
          </a:p>
          <a:p>
            <a:pPr marL="0" indent="0" rtl="0">
              <a:buNone/>
            </a:pPr>
            <a:endParaRPr lang="it-IT" dirty="0">
              <a:effectLst/>
            </a:endParaRPr>
          </a:p>
          <a:p>
            <a:pPr marL="0" indent="0" rtl="0">
              <a:buNone/>
            </a:pPr>
            <a:r>
              <a:rPr lang="it-IT" sz="8000" b="0" i="0" u="none" strike="noStrike" dirty="0">
                <a:solidFill>
                  <a:srgbClr val="000000"/>
                </a:solidFill>
                <a:effectLst/>
                <a:latin typeface="Times New Roman" panose="02020603050405020304" pitchFamily="18" charset="0"/>
              </a:rPr>
              <a:t>OBIETTIVI DI APPRENDIMENTO</a:t>
            </a:r>
            <a:endParaRPr lang="it-IT" sz="8000" dirty="0">
              <a:effectLst/>
            </a:endParaRPr>
          </a:p>
          <a:p>
            <a:pPr rtl="0"/>
            <a:r>
              <a:rPr lang="it-IT" sz="7200" b="0" i="0" u="none" strike="noStrike" dirty="0">
                <a:solidFill>
                  <a:srgbClr val="000000"/>
                </a:solidFill>
                <a:effectLst/>
                <a:latin typeface="Times New Roman" panose="02020603050405020304" pitchFamily="18" charset="0"/>
              </a:rPr>
              <a:t>Conoscere le basi della programmazione strutturata (sequenza, scelta, ciclo).</a:t>
            </a:r>
            <a:endParaRPr lang="it-IT" sz="7200" dirty="0">
              <a:effectLst/>
            </a:endParaRPr>
          </a:p>
          <a:p>
            <a:pPr rtl="0"/>
            <a:r>
              <a:rPr lang="it-IT" sz="7200" b="0" i="0" u="none" strike="noStrike" dirty="0">
                <a:solidFill>
                  <a:srgbClr val="000000"/>
                </a:solidFill>
                <a:effectLst/>
                <a:latin typeface="Times New Roman" panose="02020603050405020304" pitchFamily="18" charset="0"/>
              </a:rPr>
              <a:t>Applicare semplici strategie di organizzazione delle informazioni.</a:t>
            </a:r>
            <a:endParaRPr lang="it-IT" sz="7200" dirty="0">
              <a:effectLst/>
            </a:endParaRPr>
          </a:p>
          <a:p>
            <a:pPr rtl="0"/>
            <a:r>
              <a:rPr lang="it-IT" sz="7200" b="0" i="0" u="none" strike="noStrike" dirty="0">
                <a:solidFill>
                  <a:srgbClr val="000000"/>
                </a:solidFill>
                <a:effectLst/>
                <a:latin typeface="Times New Roman" panose="02020603050405020304" pitchFamily="18" charset="0"/>
              </a:rPr>
              <a:t>Definire una sequenza di azioni in modo logico e coerente.</a:t>
            </a:r>
            <a:endParaRPr lang="it-IT" sz="7200" dirty="0">
              <a:effectLst/>
            </a:endParaRPr>
          </a:p>
          <a:p>
            <a:pPr rtl="0"/>
            <a:r>
              <a:rPr lang="it-IT" sz="7200" b="0" i="0" u="none" strike="noStrike" dirty="0">
                <a:solidFill>
                  <a:srgbClr val="000000"/>
                </a:solidFill>
                <a:effectLst/>
                <a:latin typeface="Times New Roman" panose="02020603050405020304" pitchFamily="18" charset="0"/>
              </a:rPr>
              <a:t>Creare una storia animata e interattiva usando sequenze e gestori di eventi.</a:t>
            </a:r>
            <a:endParaRPr lang="it-IT" sz="7200" dirty="0">
              <a:effectLst/>
            </a:endParaRPr>
          </a:p>
          <a:p>
            <a:pPr rtl="0"/>
            <a:r>
              <a:rPr lang="it-IT" sz="7200" b="0" i="0" u="none" strike="noStrike" dirty="0">
                <a:solidFill>
                  <a:srgbClr val="000000"/>
                </a:solidFill>
                <a:effectLst/>
                <a:latin typeface="Times New Roman" panose="02020603050405020304" pitchFamily="18" charset="0"/>
              </a:rPr>
              <a:t>Partecipare e collaborare al lavoro collettivo in modo produttivo e pertinente</a:t>
            </a:r>
            <a:r>
              <a:rPr lang="it-IT" sz="3800" b="0" i="0" u="none" strike="noStrike" dirty="0">
                <a:solidFill>
                  <a:srgbClr val="000000"/>
                </a:solidFill>
                <a:effectLst/>
                <a:latin typeface="Times New Roman" panose="02020603050405020304" pitchFamily="18" charset="0"/>
              </a:rPr>
              <a:t>.</a:t>
            </a:r>
            <a:endParaRPr lang="it-IT" sz="3800" dirty="0">
              <a:effectLst/>
            </a:endParaRPr>
          </a:p>
          <a:p>
            <a:pPr marL="0" indent="0">
              <a:buNone/>
            </a:pPr>
            <a:endParaRPr lang="it-IT" dirty="0"/>
          </a:p>
        </p:txBody>
      </p:sp>
    </p:spTree>
    <p:extLst>
      <p:ext uri="{BB962C8B-B14F-4D97-AF65-F5344CB8AC3E}">
        <p14:creationId xmlns:p14="http://schemas.microsoft.com/office/powerpoint/2010/main" val="39291625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EB90F321-0B30-9640-8759-A13157A5B6F4}"/>
              </a:ext>
            </a:extLst>
          </p:cNvPr>
          <p:cNvSpPr>
            <a:spLocks noGrp="1"/>
          </p:cNvSpPr>
          <p:nvPr>
            <p:ph type="title"/>
          </p:nvPr>
        </p:nvSpPr>
        <p:spPr/>
        <p:txBody>
          <a:bodyPr/>
          <a:lstStyle/>
          <a:p>
            <a:r>
              <a:rPr lang="it-IT" sz="1800" b="0" i="0" u="none" strike="noStrike" dirty="0">
                <a:solidFill>
                  <a:srgbClr val="000000"/>
                </a:solidFill>
                <a:effectLst/>
                <a:latin typeface="Arial" panose="020B0604020202020204" pitchFamily="34" charset="0"/>
              </a:rPr>
              <a:t>CODING 1^ - 2</a:t>
            </a:r>
            <a:r>
              <a:rPr lang="it-IT" sz="1800" b="0" i="0" u="none" strike="noStrike" dirty="0" smtClean="0">
                <a:solidFill>
                  <a:srgbClr val="000000"/>
                </a:solidFill>
                <a:effectLst/>
                <a:latin typeface="Arial" panose="020B0604020202020204" pitchFamily="34" charset="0"/>
              </a:rPr>
              <a:t>^</a:t>
            </a:r>
            <a:br>
              <a:rPr lang="it-IT" sz="1800" b="0" i="0" u="none" strike="noStrike" dirty="0" smtClean="0">
                <a:solidFill>
                  <a:srgbClr val="000000"/>
                </a:solidFill>
                <a:effectLst/>
                <a:latin typeface="Arial" panose="020B0604020202020204" pitchFamily="34" charset="0"/>
              </a:rPr>
            </a:br>
            <a:r>
              <a:rPr lang="it-IT" sz="1800" b="0" i="0" u="none" strike="noStrike" dirty="0">
                <a:solidFill>
                  <a:srgbClr val="000000"/>
                </a:solidFill>
                <a:effectLst/>
                <a:latin typeface="Arial" panose="020B0604020202020204" pitchFamily="34" charset="0"/>
              </a:rPr>
              <a:t/>
            </a:r>
            <a:br>
              <a:rPr lang="it-IT" sz="1800" b="0" i="0" u="none" strike="noStrike" dirty="0">
                <a:solidFill>
                  <a:srgbClr val="000000"/>
                </a:solidFill>
                <a:effectLst/>
                <a:latin typeface="Arial" panose="020B0604020202020204" pitchFamily="34" charset="0"/>
              </a:rPr>
            </a:br>
            <a:r>
              <a:rPr lang="it-IT" sz="1800" b="0" i="0" u="sng" strike="noStrike" dirty="0">
                <a:solidFill>
                  <a:srgbClr val="1155CC"/>
                </a:solidFill>
                <a:effectLst/>
                <a:latin typeface="Arial" panose="020B0604020202020204" pitchFamily="34" charset="0"/>
                <a:hlinkClick r:id="rId2"/>
              </a:rPr>
              <a:t>https://programmailfuturo.it/come/primaria/lezioni-tradizionali/introduzione</a:t>
            </a:r>
            <a:endParaRPr lang="it-IT" dirty="0"/>
          </a:p>
        </p:txBody>
      </p:sp>
      <p:sp>
        <p:nvSpPr>
          <p:cNvPr id="3" name="Segnaposto contenuto 2">
            <a:extLst>
              <a:ext uri="{FF2B5EF4-FFF2-40B4-BE49-F238E27FC236}">
                <a16:creationId xmlns="" xmlns:a16="http://schemas.microsoft.com/office/drawing/2014/main" id="{5E882268-883D-AD46-B414-AF3A8B47CE0F}"/>
              </a:ext>
            </a:extLst>
          </p:cNvPr>
          <p:cNvSpPr>
            <a:spLocks noGrp="1"/>
          </p:cNvSpPr>
          <p:nvPr>
            <p:ph idx="1"/>
          </p:nvPr>
        </p:nvSpPr>
        <p:spPr/>
        <p:txBody>
          <a:bodyPr>
            <a:normAutofit fontScale="77500" lnSpcReduction="20000"/>
          </a:bodyPr>
          <a:lstStyle/>
          <a:p>
            <a:pPr marL="0" indent="0" rtl="0">
              <a:buNone/>
            </a:pPr>
            <a:r>
              <a:rPr lang="it-IT" sz="2100" b="0" i="0" u="none" strike="noStrike" dirty="0">
                <a:effectLst/>
                <a:latin typeface="Arial" panose="020B0604020202020204" pitchFamily="34" charset="0"/>
              </a:rPr>
              <a:t>ALGORITMI E ISTRUZIONI ELEMENTARI</a:t>
            </a:r>
            <a:endParaRPr lang="it-IT" sz="2100" dirty="0">
              <a:effectLst/>
            </a:endParaRPr>
          </a:p>
          <a:p>
            <a:pPr marL="0" indent="0" rtl="0">
              <a:buNone/>
            </a:pPr>
            <a:r>
              <a:rPr lang="it-IT" sz="1800" b="0" i="0" u="none" strike="noStrike" dirty="0">
                <a:solidFill>
                  <a:srgbClr val="444444"/>
                </a:solidFill>
                <a:effectLst/>
                <a:latin typeface="Montserrat"/>
              </a:rPr>
              <a:t>Gioco per gruppi di due o tre. Strumenti: carta e penna</a:t>
            </a:r>
            <a:endParaRPr lang="it-IT" dirty="0">
              <a:effectLst/>
            </a:endParaRPr>
          </a:p>
          <a:p>
            <a:pPr marL="0" indent="0" rtl="0">
              <a:buNone/>
            </a:pPr>
            <a:r>
              <a:rPr lang="it-IT" sz="1800" b="0" i="0" u="none" strike="noStrike" dirty="0">
                <a:solidFill>
                  <a:srgbClr val="444444"/>
                </a:solidFill>
                <a:effectLst/>
                <a:latin typeface="Montserrat"/>
              </a:rPr>
              <a:t>Ogni gruppo ha il compito di scrivere in maniera corretta la sequenza necessaria (lavare i denti, preparare un panino alla nutella, realizzare un prodotto con colla e forbici ...) . Il gruppo sceglie un “programmatore” ed un “robot”. Il primo legge le istruzioni, il secondo esegue o mima come gli vengono ordinate. In questo modo, si verificano i passaggi omessi. Si procede </a:t>
            </a:r>
            <a:r>
              <a:rPr lang="it-IT" sz="1800" b="0" i="0" u="none" strike="noStrike" dirty="0" smtClean="0">
                <a:solidFill>
                  <a:srgbClr val="444444"/>
                </a:solidFill>
                <a:effectLst/>
                <a:latin typeface="Montserrat"/>
              </a:rPr>
              <a:t>quindi </a:t>
            </a:r>
            <a:r>
              <a:rPr lang="it-IT" sz="1800" b="0" i="0" u="none" strike="noStrike" dirty="0">
                <a:solidFill>
                  <a:srgbClr val="444444"/>
                </a:solidFill>
                <a:effectLst/>
                <a:latin typeface="Montserrat"/>
              </a:rPr>
              <a:t>ad un’azione di </a:t>
            </a:r>
            <a:r>
              <a:rPr lang="it-IT" sz="1800" b="1" i="0" u="none" strike="noStrike" dirty="0" err="1">
                <a:solidFill>
                  <a:srgbClr val="444444"/>
                </a:solidFill>
                <a:effectLst/>
                <a:latin typeface="Montserrat"/>
              </a:rPr>
              <a:t>debug</a:t>
            </a:r>
            <a:r>
              <a:rPr lang="it-IT" sz="1800" b="1" i="0" u="none" strike="noStrike" dirty="0">
                <a:solidFill>
                  <a:srgbClr val="444444"/>
                </a:solidFill>
                <a:effectLst/>
                <a:latin typeface="Montserrat"/>
              </a:rPr>
              <a:t> </a:t>
            </a:r>
            <a:r>
              <a:rPr lang="it-IT" sz="1800" b="0" i="0" u="none" strike="noStrike" dirty="0">
                <a:solidFill>
                  <a:srgbClr val="444444"/>
                </a:solidFill>
                <a:effectLst/>
                <a:latin typeface="Montserrat"/>
              </a:rPr>
              <a:t>e cioè di correzione degli errori per arrivare infine a scrivere l’algoritmo corretto.</a:t>
            </a:r>
            <a:endParaRPr lang="it-IT" dirty="0">
              <a:effectLst/>
            </a:endParaRPr>
          </a:p>
          <a:p>
            <a:pPr marL="0" indent="0" rtl="0">
              <a:buNone/>
            </a:pPr>
            <a:r>
              <a:rPr lang="it-IT" sz="2100" b="0" i="0" u="none" strike="noStrike" dirty="0">
                <a:effectLst/>
                <a:latin typeface="Arial" panose="020B0604020202020204" pitchFamily="34" charset="0"/>
              </a:rPr>
              <a:t>CODYGAMES</a:t>
            </a:r>
            <a:endParaRPr lang="it-IT" sz="2100" dirty="0">
              <a:effectLst/>
            </a:endParaRPr>
          </a:p>
          <a:p>
            <a:pPr rtl="0"/>
            <a:r>
              <a:rPr lang="it-IT" sz="1800" b="0" i="0" u="none" strike="noStrike" dirty="0">
                <a:solidFill>
                  <a:srgbClr val="404040"/>
                </a:solidFill>
                <a:effectLst/>
                <a:latin typeface="Arial" panose="020B0604020202020204" pitchFamily="34" charset="0"/>
              </a:rPr>
              <a:t>kit carte giganti Cody Roby da scaricare</a:t>
            </a:r>
            <a:r>
              <a:rPr lang="it-IT" sz="1800" b="0" i="0" u="none" strike="noStrike" dirty="0">
                <a:solidFill>
                  <a:srgbClr val="404040"/>
                </a:solidFill>
                <a:effectLst/>
                <a:latin typeface="Arial" panose="020B0604020202020204" pitchFamily="34" charset="0"/>
                <a:hlinkClick r:id="rId3"/>
              </a:rPr>
              <a:t> </a:t>
            </a:r>
            <a:r>
              <a:rPr lang="it-IT" sz="1800" b="0" i="0" u="sng" strike="noStrike" dirty="0">
                <a:solidFill>
                  <a:srgbClr val="1155CC"/>
                </a:solidFill>
                <a:effectLst/>
                <a:latin typeface="Arial" panose="020B0604020202020204" pitchFamily="34" charset="0"/>
                <a:hlinkClick r:id="rId3"/>
              </a:rPr>
              <a:t>http://codemooc.org/codyroby/gigante/</a:t>
            </a:r>
            <a:endParaRPr lang="it-IT" dirty="0">
              <a:effectLst/>
            </a:endParaRPr>
          </a:p>
          <a:p>
            <a:pPr rtl="0"/>
            <a:r>
              <a:rPr lang="it-IT" sz="1800" b="0" i="0" u="none" strike="noStrike" dirty="0">
                <a:solidFill>
                  <a:srgbClr val="404040"/>
                </a:solidFill>
                <a:effectLst/>
                <a:latin typeface="Arial" panose="020B0604020202020204" pitchFamily="34" charset="0"/>
              </a:rPr>
              <a:t>Le istruzioni sono carte da gioco che contengono semplici simboli associati a tre azioni elementari. Ogni giocatore veste i panni di Cody e usa le carte per dare istruzioni a Roby, rappresentato da una pedina da muovere sulla scacchiera. Il duello</a:t>
            </a:r>
            <a:endParaRPr lang="it-IT" dirty="0">
              <a:effectLst/>
            </a:endParaRPr>
          </a:p>
          <a:p>
            <a:pPr rtl="0"/>
            <a:r>
              <a:rPr lang="it-IT" sz="1800" b="0" i="0" u="sng" strike="noStrike" dirty="0">
                <a:solidFill>
                  <a:srgbClr val="1155CC"/>
                </a:solidFill>
                <a:effectLst/>
                <a:latin typeface="Arial" panose="020B0604020202020204" pitchFamily="34" charset="0"/>
                <a:hlinkClick r:id="rId4"/>
              </a:rPr>
              <a:t>http://www.raiscuola.rai.it/articoli-coding/coding-studenti-introduzione/36238/default.aspx</a:t>
            </a:r>
            <a:endParaRPr lang="it-IT" dirty="0">
              <a:effectLst/>
            </a:endParaRPr>
          </a:p>
          <a:p>
            <a:pPr marL="0" indent="0">
              <a:buNone/>
            </a:pPr>
            <a:endParaRPr lang="it-IT" dirty="0"/>
          </a:p>
        </p:txBody>
      </p:sp>
      <p:pic>
        <p:nvPicPr>
          <p:cNvPr id="4" name="Immagin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39200" y="5257800"/>
            <a:ext cx="1828800" cy="1028700"/>
          </a:xfrm>
          <a:prstGeom prst="rect">
            <a:avLst/>
          </a:prstGeom>
        </p:spPr>
      </p:pic>
    </p:spTree>
    <p:extLst>
      <p:ext uri="{BB962C8B-B14F-4D97-AF65-F5344CB8AC3E}">
        <p14:creationId xmlns:p14="http://schemas.microsoft.com/office/powerpoint/2010/main" val="3009012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6D17CE22-363F-E342-9466-CD7390B10A95}"/>
              </a:ext>
            </a:extLst>
          </p:cNvPr>
          <p:cNvSpPr>
            <a:spLocks noGrp="1"/>
          </p:cNvSpPr>
          <p:nvPr>
            <p:ph type="title"/>
          </p:nvPr>
        </p:nvSpPr>
        <p:spPr/>
        <p:txBody>
          <a:bodyPr/>
          <a:lstStyle/>
          <a:p>
            <a:endParaRPr lang="it-IT"/>
          </a:p>
        </p:txBody>
      </p:sp>
      <p:sp>
        <p:nvSpPr>
          <p:cNvPr id="3" name="Segnaposto contenuto 2">
            <a:extLst>
              <a:ext uri="{FF2B5EF4-FFF2-40B4-BE49-F238E27FC236}">
                <a16:creationId xmlns="" xmlns:a16="http://schemas.microsoft.com/office/drawing/2014/main" id="{DF36E6EC-63A5-6945-86E4-6E06BF5D3317}"/>
              </a:ext>
            </a:extLst>
          </p:cNvPr>
          <p:cNvSpPr>
            <a:spLocks noGrp="1"/>
          </p:cNvSpPr>
          <p:nvPr>
            <p:ph idx="1"/>
          </p:nvPr>
        </p:nvSpPr>
        <p:spPr>
          <a:xfrm>
            <a:off x="1141412" y="1371600"/>
            <a:ext cx="9905999" cy="4419601"/>
          </a:xfrm>
        </p:spPr>
        <p:txBody>
          <a:bodyPr>
            <a:normAutofit fontScale="85000" lnSpcReduction="10000"/>
          </a:bodyPr>
          <a:lstStyle/>
          <a:p>
            <a:pPr marL="0" indent="0">
              <a:buNone/>
            </a:pPr>
            <a:r>
              <a:rPr lang="it-IT" sz="1900" dirty="0">
                <a:latin typeface="Arial" pitchFamily="34" charset="0"/>
                <a:cs typeface="Arial" pitchFamily="34" charset="0"/>
              </a:rPr>
              <a:t>IL DUELLO</a:t>
            </a:r>
          </a:p>
          <a:p>
            <a:pPr marL="0" indent="0">
              <a:buNone/>
            </a:pPr>
            <a:r>
              <a:rPr lang="it-IT" sz="1800" b="0" i="0" u="sng" strike="noStrike" dirty="0">
                <a:solidFill>
                  <a:srgbClr val="1155CC"/>
                </a:solidFill>
                <a:effectLst/>
                <a:latin typeface="Arial" panose="020B0604020202020204" pitchFamily="34" charset="0"/>
                <a:hlinkClick r:id="rId2"/>
              </a:rPr>
              <a:t>http://www.iccavalieri.gov.it/wp-content/uploads/2017/05/CodyRoby-regole-per-il-duello-1.2.pdf</a:t>
            </a:r>
            <a:endParaRPr lang="it-IT" sz="1800" dirty="0">
              <a:effectLst/>
            </a:endParaRPr>
          </a:p>
          <a:p>
            <a:pPr marL="0" indent="0">
              <a:buNone/>
            </a:pPr>
            <a:r>
              <a:rPr lang="it-IT" sz="1900" dirty="0">
                <a:latin typeface="Arial" pitchFamily="34" charset="0"/>
                <a:cs typeface="Arial" pitchFamily="34" charset="0"/>
              </a:rPr>
              <a:t>IL SERPENTE</a:t>
            </a:r>
          </a:p>
          <a:p>
            <a:pPr rtl="0"/>
            <a:r>
              <a:rPr lang="it-IT" sz="1800" b="0" i="0" u="sng" strike="noStrike" dirty="0">
                <a:solidFill>
                  <a:srgbClr val="1155CC"/>
                </a:solidFill>
                <a:effectLst/>
                <a:latin typeface="Arial" pitchFamily="34" charset="0"/>
                <a:cs typeface="Arial" pitchFamily="34" charset="0"/>
                <a:hlinkClick r:id="rId3"/>
              </a:rPr>
              <a:t>http://terzocircolodonmilanimodugno.blogspot.com/2019/06/cody-game-il-serpente.html</a:t>
            </a:r>
            <a:endParaRPr lang="it-IT" sz="1800" dirty="0">
              <a:effectLst/>
              <a:latin typeface="Arial" pitchFamily="34" charset="0"/>
              <a:cs typeface="Arial" pitchFamily="34" charset="0"/>
            </a:endParaRPr>
          </a:p>
          <a:p>
            <a:pPr rtl="0"/>
            <a:r>
              <a:rPr lang="it-IT" sz="1800" b="0" i="0" u="sng" strike="noStrike" dirty="0">
                <a:solidFill>
                  <a:srgbClr val="1155CC"/>
                </a:solidFill>
                <a:effectLst/>
                <a:latin typeface="Arial" panose="020B0604020202020204" pitchFamily="34" charset="0"/>
                <a:cs typeface="Arial" pitchFamily="34" charset="0"/>
                <a:hlinkClick r:id="rId4"/>
              </a:rPr>
              <a:t>http://www.raiscuola.rai.it/programma-unita/cody-games-il-serpente-puntata-7/294/39663/default.aspx</a:t>
            </a:r>
            <a:endParaRPr lang="it-IT" sz="1800" dirty="0">
              <a:effectLst/>
              <a:latin typeface="Arial" pitchFamily="34" charset="0"/>
              <a:cs typeface="Arial" pitchFamily="34" charset="0"/>
            </a:endParaRPr>
          </a:p>
          <a:p>
            <a:pPr rtl="0"/>
            <a:r>
              <a:rPr lang="it-IT" sz="1800" b="0" i="0" u="sng" strike="noStrike" dirty="0">
                <a:solidFill>
                  <a:srgbClr val="1155CC"/>
                </a:solidFill>
                <a:effectLst/>
                <a:latin typeface="Arial" panose="020B0604020202020204" pitchFamily="34" charset="0"/>
                <a:cs typeface="Arial" pitchFamily="34" charset="0"/>
                <a:hlinkClick r:id="rId5"/>
              </a:rPr>
              <a:t>http://www.raiscuola.rai.it/programma-unita/cody-games-il-duello-puntata-1/294/39657/default.aspx</a:t>
            </a:r>
            <a:endParaRPr lang="it-IT" sz="1800" dirty="0">
              <a:effectLst/>
              <a:latin typeface="Arial" pitchFamily="34" charset="0"/>
              <a:cs typeface="Arial" pitchFamily="34" charset="0"/>
            </a:endParaRPr>
          </a:p>
          <a:p>
            <a:pPr marL="0" indent="0" rtl="0">
              <a:buNone/>
            </a:pPr>
            <a:r>
              <a:rPr lang="it-IT" sz="1900" b="0" i="0" u="none" strike="noStrike" dirty="0">
                <a:effectLst/>
                <a:latin typeface="Arial" pitchFamily="34" charset="0"/>
                <a:cs typeface="Arial" pitchFamily="34" charset="0"/>
              </a:rPr>
              <a:t>PROGRAMMAZIONE SU CARTA A QUADRETTI</a:t>
            </a:r>
            <a:endParaRPr lang="it-IT" sz="1900" dirty="0">
              <a:effectLst/>
              <a:latin typeface="Arial" pitchFamily="34" charset="0"/>
              <a:cs typeface="Arial" pitchFamily="34" charset="0"/>
            </a:endParaRPr>
          </a:p>
          <a:p>
            <a:pPr rtl="0"/>
            <a:r>
              <a:rPr lang="it-IT" sz="1800" b="0" i="0" u="sng" strike="noStrike" dirty="0">
                <a:solidFill>
                  <a:srgbClr val="1155CC"/>
                </a:solidFill>
                <a:effectLst/>
                <a:latin typeface="Arial" panose="020B0604020202020204" pitchFamily="34" charset="0"/>
                <a:hlinkClick r:id="rId6"/>
              </a:rPr>
              <a:t>https://programmailfuturo.it/media/docs/Lezione-04-Programmazione-su-carta-a-quadretti-v2016.pdf</a:t>
            </a:r>
            <a:endParaRPr lang="it-IT" dirty="0">
              <a:effectLst/>
            </a:endParaRPr>
          </a:p>
          <a:p>
            <a:pPr rtl="0"/>
            <a:r>
              <a:rPr lang="it-IT" sz="1800" b="0" i="0" u="sng" strike="noStrike" dirty="0">
                <a:solidFill>
                  <a:srgbClr val="1155CC"/>
                </a:solidFill>
                <a:effectLst/>
                <a:latin typeface="Arial" panose="020B0604020202020204" pitchFamily="34" charset="0"/>
                <a:hlinkClick r:id="rId7"/>
              </a:rPr>
              <a:t>http://terzocircolodonmilanimodugno.blogspot.com/2019/02/programmazione-su-carta-quadretti.html</a:t>
            </a:r>
            <a:endParaRPr lang="it-IT" dirty="0">
              <a:effectLst/>
            </a:endParaRPr>
          </a:p>
          <a:p>
            <a:pPr marL="0" indent="0" rtl="0">
              <a:buNone/>
            </a:pPr>
            <a:r>
              <a:rPr lang="it-IT" sz="1900" b="0" i="0" u="none" strike="noStrike" dirty="0">
                <a:effectLst/>
                <a:latin typeface="Arial" pitchFamily="34" charset="0"/>
                <a:cs typeface="Arial" pitchFamily="34" charset="0"/>
              </a:rPr>
              <a:t>PIXEL ART</a:t>
            </a:r>
            <a:endParaRPr lang="it-IT" sz="1900" dirty="0">
              <a:effectLst/>
              <a:latin typeface="Arial" pitchFamily="34" charset="0"/>
              <a:cs typeface="Arial" pitchFamily="34" charset="0"/>
            </a:endParaRPr>
          </a:p>
          <a:p>
            <a:pPr rtl="0"/>
            <a:r>
              <a:rPr lang="it-IT" sz="1800" b="0" i="0" u="sng" strike="noStrike" dirty="0">
                <a:solidFill>
                  <a:srgbClr val="1155CC"/>
                </a:solidFill>
                <a:effectLst/>
                <a:latin typeface="Arial" panose="020B0604020202020204" pitchFamily="34" charset="0"/>
                <a:hlinkClick r:id="rId8"/>
              </a:rPr>
              <a:t>http://terzocircolodonmilanimodugno.blogspot.com/2019/04/pixel-art-di-primavera.html</a:t>
            </a:r>
            <a:endParaRPr lang="it-IT" dirty="0">
              <a:effectLst/>
            </a:endParaRPr>
          </a:p>
          <a:p>
            <a:pPr marL="0" indent="0">
              <a:buNone/>
            </a:pPr>
            <a:endParaRPr lang="it-IT" dirty="0"/>
          </a:p>
        </p:txBody>
      </p:sp>
      <p:pic>
        <p:nvPicPr>
          <p:cNvPr id="4" name="Immagine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91600" y="4876800"/>
            <a:ext cx="2971800" cy="1828800"/>
          </a:xfrm>
          <a:prstGeom prst="rect">
            <a:avLst/>
          </a:prstGeom>
        </p:spPr>
      </p:pic>
    </p:spTree>
    <p:extLst>
      <p:ext uri="{BB962C8B-B14F-4D97-AF65-F5344CB8AC3E}">
        <p14:creationId xmlns:p14="http://schemas.microsoft.com/office/powerpoint/2010/main" val="8931292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6E79A743-D09D-8C44-A1D6-E9CC472AF874}"/>
              </a:ext>
            </a:extLst>
          </p:cNvPr>
          <p:cNvSpPr>
            <a:spLocks noGrp="1"/>
          </p:cNvSpPr>
          <p:nvPr>
            <p:ph type="title"/>
          </p:nvPr>
        </p:nvSpPr>
        <p:spPr/>
        <p:txBody>
          <a:bodyPr/>
          <a:lstStyle/>
          <a:p>
            <a:endParaRPr lang="it-IT"/>
          </a:p>
        </p:txBody>
      </p:sp>
      <p:sp>
        <p:nvSpPr>
          <p:cNvPr id="3" name="Segnaposto contenuto 2">
            <a:extLst>
              <a:ext uri="{FF2B5EF4-FFF2-40B4-BE49-F238E27FC236}">
                <a16:creationId xmlns="" xmlns:a16="http://schemas.microsoft.com/office/drawing/2014/main" id="{40229403-5A4E-C343-9D83-A59C9AB41E9C}"/>
              </a:ext>
            </a:extLst>
          </p:cNvPr>
          <p:cNvSpPr>
            <a:spLocks noGrp="1"/>
          </p:cNvSpPr>
          <p:nvPr>
            <p:ph idx="1"/>
          </p:nvPr>
        </p:nvSpPr>
        <p:spPr>
          <a:xfrm>
            <a:off x="1141412" y="618518"/>
            <a:ext cx="9905999" cy="5735426"/>
          </a:xfrm>
        </p:spPr>
        <p:txBody>
          <a:bodyPr>
            <a:normAutofit fontScale="92500"/>
          </a:bodyPr>
          <a:lstStyle/>
          <a:p>
            <a:pPr marL="0" indent="0" rtl="0">
              <a:buNone/>
            </a:pPr>
            <a:r>
              <a:rPr lang="it-IT" sz="1700" dirty="0">
                <a:effectLst/>
                <a:latin typeface="Arial" pitchFamily="34" charset="0"/>
                <a:cs typeface="Arial" pitchFamily="34" charset="0"/>
              </a:rPr>
              <a:t>PROGRAMMARE CON BLUE BOT</a:t>
            </a:r>
          </a:p>
          <a:p>
            <a:pPr rtl="0"/>
            <a:r>
              <a:rPr lang="it-IT" sz="1800" b="0" i="0" u="sng" strike="noStrike" dirty="0">
                <a:solidFill>
                  <a:srgbClr val="1155CC"/>
                </a:solidFill>
                <a:effectLst/>
                <a:latin typeface="Arial" panose="020B0604020202020204" pitchFamily="34" charset="0"/>
                <a:hlinkClick r:id="rId2"/>
              </a:rPr>
              <a:t>http://terzocircolodonmilanimodugno.blogspot.com/2019/03/blue-bot-in-prima.html</a:t>
            </a:r>
            <a:endParaRPr lang="it-IT" dirty="0">
              <a:effectLst/>
            </a:endParaRPr>
          </a:p>
          <a:p>
            <a:pPr rtl="0"/>
            <a:r>
              <a:rPr lang="it-IT" sz="1800" b="0" i="0" u="sng" strike="noStrike" dirty="0">
                <a:solidFill>
                  <a:srgbClr val="1155CC"/>
                </a:solidFill>
                <a:effectLst/>
                <a:latin typeface="Arial" panose="020B0604020202020204" pitchFamily="34" charset="0"/>
                <a:hlinkClick r:id="rId3"/>
              </a:rPr>
              <a:t>http://terzocircolodonmilanimodugno.blogspot.com/2019/01/percorsi-di-robotica-educativa_25.html</a:t>
            </a:r>
            <a:endParaRPr lang="it-IT" dirty="0">
              <a:effectLst/>
            </a:endParaRPr>
          </a:p>
          <a:p>
            <a:pPr marL="0" indent="0" rtl="0">
              <a:buNone/>
            </a:pPr>
            <a:r>
              <a:rPr lang="it-IT" sz="1700" b="0" i="0" u="none" strike="noStrike" dirty="0">
                <a:effectLst/>
                <a:latin typeface="Arial" pitchFamily="34" charset="0"/>
                <a:cs typeface="Arial" pitchFamily="34" charset="0"/>
              </a:rPr>
              <a:t>LA RIPETIZIONE un’istruzione speciale</a:t>
            </a:r>
            <a:endParaRPr lang="it-IT" sz="1700" dirty="0">
              <a:effectLst/>
              <a:latin typeface="Arial" pitchFamily="34" charset="0"/>
              <a:cs typeface="Arial" pitchFamily="34" charset="0"/>
            </a:endParaRPr>
          </a:p>
          <a:p>
            <a:pPr rtl="0"/>
            <a:r>
              <a:rPr lang="it-IT" sz="1800" b="0" i="0" u="sng" strike="noStrike" dirty="0">
                <a:solidFill>
                  <a:srgbClr val="1155CC"/>
                </a:solidFill>
                <a:effectLst/>
                <a:latin typeface="Arial" panose="020B0604020202020204" pitchFamily="34" charset="0"/>
                <a:hlinkClick r:id="rId4"/>
              </a:rPr>
              <a:t>http://www.raiscuola.rai.it/articoli-coding/coding-studenti-ripetizione/36244/default.aspx</a:t>
            </a:r>
            <a:endParaRPr lang="it-IT" dirty="0">
              <a:effectLst/>
            </a:endParaRPr>
          </a:p>
          <a:p>
            <a:pPr marL="0" indent="0" rtl="0">
              <a:buNone/>
            </a:pPr>
            <a:r>
              <a:rPr lang="it-IT" sz="1700" b="0" i="0" u="none" strike="noStrike" dirty="0">
                <a:effectLst/>
                <a:latin typeface="Arial" pitchFamily="34" charset="0"/>
                <a:cs typeface="Arial" pitchFamily="34" charset="0"/>
              </a:rPr>
              <a:t>CODING E MATEMATICA CON BLUE BOT</a:t>
            </a:r>
            <a:endParaRPr lang="it-IT" sz="1700" dirty="0">
              <a:effectLst/>
              <a:latin typeface="Arial" pitchFamily="34" charset="0"/>
              <a:cs typeface="Arial" pitchFamily="34" charset="0"/>
            </a:endParaRPr>
          </a:p>
          <a:p>
            <a:pPr rtl="0"/>
            <a:r>
              <a:rPr lang="it-IT" sz="1800" b="0" i="0" u="sng" strike="noStrike" dirty="0" smtClean="0">
                <a:solidFill>
                  <a:srgbClr val="1155CC"/>
                </a:solidFill>
                <a:effectLst/>
                <a:latin typeface="Arial" panose="020B0604020202020204" pitchFamily="34" charset="0"/>
                <a:hlinkClick r:id="rId5"/>
              </a:rPr>
              <a:t>http</a:t>
            </a:r>
            <a:r>
              <a:rPr lang="it-IT" sz="1800" b="0" i="0" u="sng" strike="noStrike" dirty="0">
                <a:solidFill>
                  <a:srgbClr val="1155CC"/>
                </a:solidFill>
                <a:effectLst/>
                <a:latin typeface="Arial" panose="020B0604020202020204" pitchFamily="34" charset="0"/>
                <a:hlinkClick r:id="rId5"/>
              </a:rPr>
              <a:t>://terzocircolodonmilanimodugno.blogspot.com/2019/02/blue-bot-e-la-linea-dei-numeri.html</a:t>
            </a:r>
            <a:endParaRPr lang="it-IT" dirty="0">
              <a:effectLst/>
            </a:endParaRPr>
          </a:p>
          <a:p>
            <a:pPr rtl="0"/>
            <a:r>
              <a:rPr lang="it-IT" sz="1800" b="0" i="0" u="sng" strike="noStrike" dirty="0">
                <a:solidFill>
                  <a:srgbClr val="1155CC"/>
                </a:solidFill>
                <a:effectLst/>
                <a:latin typeface="Arial" panose="020B0604020202020204" pitchFamily="34" charset="0"/>
                <a:hlinkClick r:id="rId6"/>
              </a:rPr>
              <a:t>http://terzocircolodonmilanimodugno.blogspot.com/2019/04/coding-al-plesso-gandhi.html</a:t>
            </a:r>
            <a:endParaRPr lang="it-IT" dirty="0">
              <a:effectLst/>
            </a:endParaRPr>
          </a:p>
          <a:p>
            <a:pPr marL="0" indent="0" rtl="0">
              <a:buNone/>
            </a:pPr>
            <a:r>
              <a:rPr lang="it-IT" sz="1700" b="0" i="0" u="none" strike="noStrike" dirty="0">
                <a:effectLst/>
                <a:latin typeface="Arial" panose="020B0604020202020204" pitchFamily="34" charset="0"/>
              </a:rPr>
              <a:t>ROBOTICA E STORY TELLING </a:t>
            </a:r>
            <a:endParaRPr lang="it-IT" sz="1700" b="0" i="0" u="none" strike="noStrike" dirty="0" smtClean="0">
              <a:effectLst/>
              <a:latin typeface="Arial" panose="020B0604020202020204" pitchFamily="34" charset="0"/>
            </a:endParaRPr>
          </a:p>
          <a:p>
            <a:pPr marL="0" indent="0" rtl="0">
              <a:buNone/>
            </a:pPr>
            <a:r>
              <a:rPr lang="it-IT" sz="1800" b="0" i="0" u="sng" strike="noStrike" dirty="0" smtClean="0">
                <a:solidFill>
                  <a:srgbClr val="1155CC"/>
                </a:solidFill>
                <a:effectLst/>
                <a:latin typeface="Arial" panose="020B0604020202020204" pitchFamily="34" charset="0"/>
                <a:hlinkClick r:id="rId7"/>
              </a:rPr>
              <a:t>https</a:t>
            </a:r>
            <a:r>
              <a:rPr lang="it-IT" sz="1800" b="0" i="0" u="sng" strike="noStrike" dirty="0">
                <a:solidFill>
                  <a:srgbClr val="1155CC"/>
                </a:solidFill>
                <a:effectLst/>
                <a:latin typeface="Arial" panose="020B0604020202020204" pitchFamily="34" charset="0"/>
                <a:hlinkClick r:id="rId7"/>
              </a:rPr>
              <a:t>://www.paidea.it/cera-una-volta-il-coding-unplugged/</a:t>
            </a:r>
            <a:endParaRPr lang="it-IT" dirty="0">
              <a:effectLst/>
            </a:endParaRPr>
          </a:p>
          <a:p>
            <a:pPr rtl="0"/>
            <a:endParaRPr lang="it-IT" dirty="0">
              <a:effectLst/>
            </a:endParaRPr>
          </a:p>
          <a:p>
            <a:pPr rtl="0"/>
            <a:r>
              <a:rPr lang="it-IT" sz="1700" dirty="0">
                <a:effectLst/>
                <a:latin typeface="Arial" pitchFamily="34" charset="0"/>
                <a:cs typeface="Arial" pitchFamily="34" charset="0"/>
              </a:rPr>
              <a:t>ALGORITMI E ALBERO BINARIO</a:t>
            </a:r>
            <a:r>
              <a:rPr lang="it-IT" sz="1700" b="0" i="0" u="none" strike="noStrike" dirty="0">
                <a:solidFill>
                  <a:srgbClr val="000000"/>
                </a:solidFill>
                <a:effectLst/>
                <a:latin typeface="Arial" panose="020B0604020202020204" pitchFamily="34" charset="0"/>
                <a:cs typeface="Arial" pitchFamily="34" charset="0"/>
              </a:rPr>
              <a:t> </a:t>
            </a:r>
            <a:endParaRPr lang="it-IT" sz="1700" dirty="0">
              <a:effectLst/>
              <a:latin typeface="Arial" pitchFamily="34" charset="0"/>
              <a:cs typeface="Arial" pitchFamily="34" charset="0"/>
            </a:endParaRPr>
          </a:p>
          <a:p>
            <a:pPr rtl="0"/>
            <a:r>
              <a:rPr lang="it-IT" sz="1800" b="0" i="0" u="sng" strike="noStrike" dirty="0">
                <a:solidFill>
                  <a:srgbClr val="1155CC"/>
                </a:solidFill>
                <a:effectLst/>
                <a:latin typeface="Arial" panose="020B0604020202020204" pitchFamily="34" charset="0"/>
                <a:hlinkClick r:id="rId8"/>
              </a:rPr>
              <a:t>https://didatticamatematicaprimaria.blogspot.com/2011/05/avvio-allalgoritmo-classe-seconda.html</a:t>
            </a:r>
            <a:endParaRPr lang="it-IT" dirty="0">
              <a:effectLst/>
            </a:endParaRPr>
          </a:p>
          <a:p>
            <a:endParaRPr lang="it-IT" dirty="0"/>
          </a:p>
        </p:txBody>
      </p:sp>
      <p:pic>
        <p:nvPicPr>
          <p:cNvPr id="4" name="Immagine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91600" y="4038600"/>
            <a:ext cx="2466975" cy="1857375"/>
          </a:xfrm>
          <a:prstGeom prst="rect">
            <a:avLst/>
          </a:prstGeom>
        </p:spPr>
      </p:pic>
    </p:spTree>
    <p:extLst>
      <p:ext uri="{BB962C8B-B14F-4D97-AF65-F5344CB8AC3E}">
        <p14:creationId xmlns:p14="http://schemas.microsoft.com/office/powerpoint/2010/main" val="36448410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EAF144F6-A453-8644-85BB-5845E20F59E8}"/>
              </a:ext>
            </a:extLst>
          </p:cNvPr>
          <p:cNvSpPr>
            <a:spLocks noGrp="1"/>
          </p:cNvSpPr>
          <p:nvPr>
            <p:ph type="title"/>
          </p:nvPr>
        </p:nvSpPr>
        <p:spPr/>
        <p:txBody>
          <a:bodyPr>
            <a:normAutofit fontScale="90000"/>
          </a:bodyPr>
          <a:lstStyle/>
          <a:p>
            <a:pPr rtl="0"/>
            <a:r>
              <a:rPr lang="it-IT" sz="2000" i="0" u="none" strike="noStrike" dirty="0">
                <a:solidFill>
                  <a:srgbClr val="000000"/>
                </a:solidFill>
                <a:effectLst/>
                <a:latin typeface="Arial" panose="020B0604020202020204" pitchFamily="34" charset="0"/>
              </a:rPr>
              <a:t>CODING 3^ - 4^ - 5</a:t>
            </a:r>
            <a:r>
              <a:rPr lang="it-IT" sz="2000" i="0" u="none" strike="noStrike" dirty="0" smtClean="0">
                <a:solidFill>
                  <a:srgbClr val="000000"/>
                </a:solidFill>
                <a:effectLst/>
                <a:latin typeface="Arial" panose="020B0604020202020204" pitchFamily="34" charset="0"/>
              </a:rPr>
              <a:t>^</a:t>
            </a:r>
            <a:br>
              <a:rPr lang="it-IT" sz="2000" i="0" u="none" strike="noStrike" dirty="0" smtClean="0">
                <a:solidFill>
                  <a:srgbClr val="000000"/>
                </a:solidFill>
                <a:effectLst/>
                <a:latin typeface="Arial" panose="020B0604020202020204" pitchFamily="34" charset="0"/>
              </a:rPr>
            </a:br>
            <a:r>
              <a:rPr lang="it-IT" dirty="0">
                <a:effectLst/>
              </a:rPr>
              <a:t/>
            </a:r>
            <a:br>
              <a:rPr lang="it-IT" dirty="0">
                <a:effectLst/>
              </a:rPr>
            </a:br>
            <a:r>
              <a:rPr lang="it-IT" sz="1800" b="0" i="0" u="sng" strike="noStrike" dirty="0">
                <a:solidFill>
                  <a:srgbClr val="1155CC"/>
                </a:solidFill>
                <a:effectLst/>
                <a:latin typeface="Arial" panose="020B0604020202020204" pitchFamily="34" charset="0"/>
                <a:hlinkClick r:id="rId2"/>
              </a:rPr>
              <a:t>https://www.maestramarta.it/coding-classe-5a-primo-approccio/</a:t>
            </a:r>
            <a:r>
              <a:rPr lang="it-IT" dirty="0">
                <a:effectLst/>
              </a:rPr>
              <a:t/>
            </a:r>
            <a:br>
              <a:rPr lang="it-IT" dirty="0">
                <a:effectLst/>
              </a:rPr>
            </a:br>
            <a:r>
              <a:rPr lang="it-IT" dirty="0"/>
              <a:t/>
            </a:r>
            <a:br>
              <a:rPr lang="it-IT" dirty="0"/>
            </a:br>
            <a:r>
              <a:rPr lang="it-IT" sz="1800" b="0" i="0" u="sng" strike="noStrike" dirty="0">
                <a:solidFill>
                  <a:srgbClr val="1155CC"/>
                </a:solidFill>
                <a:effectLst/>
                <a:latin typeface="Arial" panose="020B0604020202020204" pitchFamily="34" charset="0"/>
                <a:hlinkClick r:id="rId3"/>
              </a:rPr>
              <a:t>https://programmailfuturo.it/come/primaria/lezioni-tradizionali/introduzione</a:t>
            </a:r>
            <a:r>
              <a:rPr lang="it-IT" dirty="0">
                <a:effectLst/>
              </a:rPr>
              <a:t/>
            </a:r>
            <a:br>
              <a:rPr lang="it-IT" dirty="0">
                <a:effectLst/>
              </a:rPr>
            </a:br>
            <a:endParaRPr lang="it-IT" dirty="0"/>
          </a:p>
        </p:txBody>
      </p:sp>
      <p:sp>
        <p:nvSpPr>
          <p:cNvPr id="3" name="Segnaposto contenuto 2">
            <a:extLst>
              <a:ext uri="{FF2B5EF4-FFF2-40B4-BE49-F238E27FC236}">
                <a16:creationId xmlns="" xmlns:a16="http://schemas.microsoft.com/office/drawing/2014/main" id="{41D2DE8A-CCE1-0841-BA12-4C5C48CBD0C6}"/>
              </a:ext>
            </a:extLst>
          </p:cNvPr>
          <p:cNvSpPr>
            <a:spLocks noGrp="1"/>
          </p:cNvSpPr>
          <p:nvPr>
            <p:ph idx="1"/>
          </p:nvPr>
        </p:nvSpPr>
        <p:spPr/>
        <p:txBody>
          <a:bodyPr>
            <a:normAutofit fontScale="85000" lnSpcReduction="10000"/>
          </a:bodyPr>
          <a:lstStyle/>
          <a:p>
            <a:pPr marL="0" indent="0" rtl="0">
              <a:buNone/>
            </a:pPr>
            <a:r>
              <a:rPr lang="it-IT" sz="2100" b="0" i="0" u="none" strike="noStrike" dirty="0">
                <a:effectLst/>
                <a:latin typeface="Arial" pitchFamily="34" charset="0"/>
                <a:cs typeface="Arial" pitchFamily="34" charset="0"/>
              </a:rPr>
              <a:t>PROGRAMMAZIONE SU </a:t>
            </a:r>
            <a:r>
              <a:rPr lang="it-IT" sz="2100" b="0" i="0" u="none" strike="noStrike" dirty="0" smtClean="0">
                <a:effectLst/>
                <a:latin typeface="Arial" pitchFamily="34" charset="0"/>
                <a:cs typeface="Arial" pitchFamily="34" charset="0"/>
              </a:rPr>
              <a:t>CARTA  </a:t>
            </a:r>
            <a:r>
              <a:rPr lang="it-IT" sz="2100" b="0" i="0" u="none" strike="noStrike" dirty="0">
                <a:effectLst/>
                <a:latin typeface="Arial" pitchFamily="34" charset="0"/>
                <a:cs typeface="Arial" pitchFamily="34" charset="0"/>
              </a:rPr>
              <a:t>A QUADRETTI</a:t>
            </a:r>
            <a:endParaRPr lang="it-IT" sz="2100" dirty="0">
              <a:effectLst/>
              <a:latin typeface="Arial" pitchFamily="34" charset="0"/>
              <a:cs typeface="Arial" pitchFamily="34" charset="0"/>
            </a:endParaRPr>
          </a:p>
          <a:p>
            <a:pPr rtl="0"/>
            <a:r>
              <a:rPr lang="it-IT" sz="1800" b="0" i="0" u="sng" strike="noStrike" dirty="0">
                <a:solidFill>
                  <a:srgbClr val="1155CC"/>
                </a:solidFill>
                <a:effectLst/>
                <a:latin typeface="Arial" panose="020B0604020202020204" pitchFamily="34" charset="0"/>
                <a:hlinkClick r:id="rId4"/>
              </a:rPr>
              <a:t>https://programmailfuturo.it/media/docs/Lezione-04-Programmazione-su-carta-a-quadretti-v2016.pdf</a:t>
            </a:r>
            <a:endParaRPr lang="it-IT" dirty="0">
              <a:effectLst/>
            </a:endParaRPr>
          </a:p>
          <a:p>
            <a:pPr rtl="0"/>
            <a:r>
              <a:rPr lang="it-IT" sz="1800" b="0" i="0" u="sng" strike="noStrike" dirty="0">
                <a:solidFill>
                  <a:srgbClr val="1155CC"/>
                </a:solidFill>
                <a:effectLst/>
                <a:latin typeface="Arial" panose="020B0604020202020204" pitchFamily="34" charset="0"/>
                <a:hlinkClick r:id="rId5"/>
              </a:rPr>
              <a:t>http://terzocircolodonmilanimodugno.blogspot.com/2019/02/programmazione-su-carta-quadretti.html</a:t>
            </a:r>
            <a:endParaRPr lang="it-IT" dirty="0">
              <a:effectLst/>
            </a:endParaRPr>
          </a:p>
          <a:p>
            <a:pPr rtl="0"/>
            <a:r>
              <a:rPr lang="it-IT" sz="1800" b="0" i="0" u="sng" strike="noStrike" dirty="0">
                <a:solidFill>
                  <a:srgbClr val="1155CC"/>
                </a:solidFill>
                <a:effectLst/>
                <a:latin typeface="Arial" panose="020B0604020202020204" pitchFamily="34" charset="0"/>
                <a:hlinkClick r:id="rId6"/>
              </a:rPr>
              <a:t>http://www.raiscuola.rai.it/programma-coding/#Studenti</a:t>
            </a:r>
            <a:endParaRPr lang="it-IT" dirty="0">
              <a:effectLst/>
            </a:endParaRPr>
          </a:p>
          <a:p>
            <a:pPr marL="0" indent="0" rtl="0">
              <a:buNone/>
            </a:pPr>
            <a:r>
              <a:rPr lang="it-IT" sz="2100" b="0" i="0" u="none" strike="noStrike" dirty="0">
                <a:effectLst/>
                <a:latin typeface="Arial" pitchFamily="34" charset="0"/>
                <a:cs typeface="Arial" pitchFamily="34" charset="0"/>
              </a:rPr>
              <a:t>LA RIPETIZIONE</a:t>
            </a:r>
            <a:endParaRPr lang="it-IT" sz="2100" dirty="0">
              <a:effectLst/>
              <a:latin typeface="Arial" pitchFamily="34" charset="0"/>
              <a:cs typeface="Arial" pitchFamily="34" charset="0"/>
            </a:endParaRPr>
          </a:p>
          <a:p>
            <a:pPr rtl="0"/>
            <a:r>
              <a:rPr lang="it-IT" sz="1800" b="0" i="0" u="sng" strike="noStrike" dirty="0">
                <a:solidFill>
                  <a:srgbClr val="1155CC"/>
                </a:solidFill>
                <a:effectLst/>
                <a:latin typeface="Arial" panose="020B0604020202020204" pitchFamily="34" charset="0"/>
                <a:hlinkClick r:id="rId7"/>
              </a:rPr>
              <a:t>http://www.raiscuola.rai.it/articoli-coding/coding-studenti-ripetizione/36244/default.aspx</a:t>
            </a:r>
            <a:endParaRPr lang="it-IT" dirty="0">
              <a:effectLst/>
            </a:endParaRPr>
          </a:p>
          <a:p>
            <a:pPr rtl="0"/>
            <a:r>
              <a:rPr lang="it-IT" sz="1800" b="0" i="0" u="sng" strike="noStrike" dirty="0">
                <a:solidFill>
                  <a:srgbClr val="1155CC"/>
                </a:solidFill>
                <a:effectLst/>
                <a:latin typeface="Arial" panose="020B0604020202020204" pitchFamily="34" charset="0"/>
                <a:hlinkClick r:id="rId8"/>
              </a:rPr>
              <a:t>http://terzocircolodonmilanimodugno.blogspot.com/2019/05/coding-unplugged.html</a:t>
            </a:r>
            <a:endParaRPr lang="it-IT" dirty="0">
              <a:effectLst/>
            </a:endParaRPr>
          </a:p>
          <a:p>
            <a:pPr rtl="0"/>
            <a:r>
              <a:rPr lang="it-IT" sz="1800" b="0" i="0" u="sng" strike="noStrike" dirty="0">
                <a:solidFill>
                  <a:srgbClr val="1155CC"/>
                </a:solidFill>
                <a:effectLst/>
                <a:latin typeface="Arial" panose="020B0604020202020204" pitchFamily="34" charset="0"/>
                <a:hlinkClick r:id="rId9"/>
              </a:rPr>
              <a:t>http://terzocircolodonmilanimodugno.blogspot.com/2019/04/</a:t>
            </a:r>
            <a:endParaRPr lang="it-IT" dirty="0">
              <a:effectLst/>
            </a:endParaRPr>
          </a:p>
          <a:p>
            <a:pPr marL="0" indent="0">
              <a:buNone/>
            </a:pPr>
            <a:endParaRPr lang="it-IT" dirty="0"/>
          </a:p>
        </p:txBody>
      </p:sp>
      <p:pic>
        <p:nvPicPr>
          <p:cNvPr id="4" name="Immagine 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763000" y="3429000"/>
            <a:ext cx="3149600" cy="2362200"/>
          </a:xfrm>
          <a:prstGeom prst="rect">
            <a:avLst/>
          </a:prstGeom>
        </p:spPr>
      </p:pic>
    </p:spTree>
    <p:extLst>
      <p:ext uri="{BB962C8B-B14F-4D97-AF65-F5344CB8AC3E}">
        <p14:creationId xmlns:p14="http://schemas.microsoft.com/office/powerpoint/2010/main" val="84003888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o">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otalTime>34</TotalTime>
  <Words>828</Words>
  <Application>Microsoft Office PowerPoint</Application>
  <PresentationFormat>Personalizzato</PresentationFormat>
  <Paragraphs>93</Paragraphs>
  <Slides>13</Slides>
  <Notes>0</Notes>
  <HiddenSlides>0</HiddenSlides>
  <MMClips>0</MMClips>
  <ScaleCrop>false</ScaleCrop>
  <HeadingPairs>
    <vt:vector size="4" baseType="variant">
      <vt:variant>
        <vt:lpstr>Tema</vt:lpstr>
      </vt:variant>
      <vt:variant>
        <vt:i4>1</vt:i4>
      </vt:variant>
      <vt:variant>
        <vt:lpstr>Titoli diapositive</vt:lpstr>
      </vt:variant>
      <vt:variant>
        <vt:i4>13</vt:i4>
      </vt:variant>
    </vt:vector>
  </HeadingPairs>
  <TitlesOfParts>
    <vt:vector size="14" baseType="lpstr">
      <vt:lpstr>Circuito</vt:lpstr>
      <vt:lpstr>          CODING UNPLUGGED</vt:lpstr>
      <vt:lpstr>Presentazione standard di PowerPoint</vt:lpstr>
      <vt:lpstr>Garantire ai propri studenti Una didattica digitale fin dai primi anni scolastici ora non è più un‘opzione, ma Un preciso dovere di ogni insegnante! </vt:lpstr>
      <vt:lpstr>Presentazione standard di PowerPoint</vt:lpstr>
      <vt:lpstr>Presentazione standard di PowerPoint</vt:lpstr>
      <vt:lpstr>CODING 1^ - 2^  https://programmailfuturo.it/come/primaria/lezioni-tradizionali/introduzione</vt:lpstr>
      <vt:lpstr>Presentazione standard di PowerPoint</vt:lpstr>
      <vt:lpstr>Presentazione standard di PowerPoint</vt:lpstr>
      <vt:lpstr>CODING 3^ - 4^ - 5^  https://www.maestramarta.it/coding-classe-5a-primo-approccio/  https://programmailfuturo.it/come/primaria/lezioni-tradizionali/introduzione </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CODING UNPLUGGED</dc:title>
  <dc:creator>viviana susca</dc:creator>
  <cp:lastModifiedBy>viviana</cp:lastModifiedBy>
  <cp:revision>24</cp:revision>
  <dcterms:created xsi:type="dcterms:W3CDTF">2020-02-04T02:11:20Z</dcterms:created>
  <dcterms:modified xsi:type="dcterms:W3CDTF">2020-02-05T13:36:22Z</dcterms:modified>
</cp:coreProperties>
</file>